
<file path=[Content_Types].xml><?xml version="1.0" encoding="utf-8"?>
<Types xmlns="http://schemas.openxmlformats.org/package/2006/content-types">
  <Default Extension="avi" ContentType="video/x-msvideo"/>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1.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2.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3.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5.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notesSlides/notesSlide6.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7.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8.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notesSlides/notesSlide9.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notesSlides/notesSlide10.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notesSlides/notesSlide11.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12.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notesSlides/notesSlide13.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notesSlides/notesSlide14.xml" ContentType="application/vnd.openxmlformats-officedocument.presentationml.notesSlide+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notesSlides/notesSlide15.xml" ContentType="application/vnd.openxmlformats-officedocument.presentationml.notesSlide+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notesSlides/notesSlide16.xml" ContentType="application/vnd.openxmlformats-officedocument.presentationml.notesSlide+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notesSlides/notesSlide17.xml" ContentType="application/vnd.openxmlformats-officedocument.presentationml.notesSlide+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710" r:id="rId2"/>
    <p:sldId id="721" r:id="rId3"/>
    <p:sldId id="818" r:id="rId4"/>
    <p:sldId id="819" r:id="rId5"/>
    <p:sldId id="801" r:id="rId6"/>
    <p:sldId id="820" r:id="rId7"/>
    <p:sldId id="814" r:id="rId8"/>
    <p:sldId id="804" r:id="rId9"/>
    <p:sldId id="805" r:id="rId10"/>
    <p:sldId id="803" r:id="rId11"/>
    <p:sldId id="807" r:id="rId12"/>
    <p:sldId id="808" r:id="rId13"/>
    <p:sldId id="809" r:id="rId14"/>
    <p:sldId id="811" r:id="rId15"/>
    <p:sldId id="816" r:id="rId16"/>
    <p:sldId id="813" r:id="rId17"/>
    <p:sldId id="810" r:id="rId18"/>
    <p:sldId id="776"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522" autoAdjust="0"/>
    <p:restoredTop sz="89435" autoAdjust="0"/>
  </p:normalViewPr>
  <p:slideViewPr>
    <p:cSldViewPr snapToGrid="0">
      <p:cViewPr>
        <p:scale>
          <a:sx n="100" d="100"/>
          <a:sy n="100" d="100"/>
        </p:scale>
        <p:origin x="-2288" y="-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jpg>
</file>

<file path=ppt/media/image5.png>
</file>

<file path=ppt/media/image6.png>
</file>

<file path=ppt/media/image7.png>
</file>

<file path=ppt/media/image8.png>
</file>

<file path=ppt/media/image9.png>
</file>

<file path=ppt/media/media1.mp4>
</file>

<file path=ppt/media/media2.avi>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F0D3D3-A519-42E8-8E97-038657F3CE76}" type="datetimeFigureOut">
              <a:rPr lang="zh-CN" altLang="en-US" smtClean="0"/>
              <a:t>2024/12/11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95B1AA-0B90-4607-B536-131A2C264FB5}" type="slidenum">
              <a:rPr lang="zh-CN" altLang="en-US" smtClean="0"/>
              <a:t>‹#›</a:t>
            </a:fld>
            <a:endParaRPr lang="zh-CN" altLang="en-US"/>
          </a:p>
        </p:txBody>
      </p:sp>
    </p:spTree>
    <p:extLst>
      <p:ext uri="{BB962C8B-B14F-4D97-AF65-F5344CB8AC3E}">
        <p14:creationId xmlns:p14="http://schemas.microsoft.com/office/powerpoint/2010/main" val="3296797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127897-D82D-8229-2F49-64CAC6E46A0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9975C5C-A4A0-27B2-63FE-E502527496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DF670F6-2621-69B7-00B0-E7AF7634458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63BF3F02-721F-E5EB-6A7B-77D0EBF260CC}"/>
              </a:ext>
            </a:extLst>
          </p:cNvPr>
          <p:cNvSpPr>
            <a:spLocks noGrp="1"/>
          </p:cNvSpPr>
          <p:nvPr>
            <p:ph type="sldNum" sz="quarter" idx="10"/>
          </p:nvPr>
        </p:nvSpPr>
        <p:spPr/>
        <p:txBody>
          <a:bodyPr/>
          <a:lstStyle/>
          <a:p>
            <a:fld id="{B9BCC932-0C1F-4C94-8B9A-3944ABBB4E30}" type="slidenum">
              <a:rPr lang="zh-CN" altLang="en-US" smtClean="0"/>
              <a:t>10</a:t>
            </a:fld>
            <a:endParaRPr lang="zh-CN" altLang="en-US"/>
          </a:p>
        </p:txBody>
      </p:sp>
    </p:spTree>
    <p:extLst>
      <p:ext uri="{BB962C8B-B14F-4D97-AF65-F5344CB8AC3E}">
        <p14:creationId xmlns:p14="http://schemas.microsoft.com/office/powerpoint/2010/main" val="7995052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40815A-FB99-A288-440F-AB039086CA0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42633C5-DAF6-3EDB-C444-920615F9F85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806AB9-C408-25ED-9B2A-E200008273C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2B53DEA-CFA9-4D37-94C1-BA5F92287426}"/>
              </a:ext>
            </a:extLst>
          </p:cNvPr>
          <p:cNvSpPr>
            <a:spLocks noGrp="1"/>
          </p:cNvSpPr>
          <p:nvPr>
            <p:ph type="sldNum" sz="quarter" idx="10"/>
          </p:nvPr>
        </p:nvSpPr>
        <p:spPr/>
        <p:txBody>
          <a:bodyPr/>
          <a:lstStyle/>
          <a:p>
            <a:fld id="{B9BCC932-0C1F-4C94-8B9A-3944ABBB4E30}" type="slidenum">
              <a:rPr lang="zh-CN" altLang="en-US" smtClean="0"/>
              <a:t>11</a:t>
            </a:fld>
            <a:endParaRPr lang="zh-CN" altLang="en-US"/>
          </a:p>
        </p:txBody>
      </p:sp>
    </p:spTree>
    <p:extLst>
      <p:ext uri="{BB962C8B-B14F-4D97-AF65-F5344CB8AC3E}">
        <p14:creationId xmlns:p14="http://schemas.microsoft.com/office/powerpoint/2010/main" val="548565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38AF2C-DBCD-0ACD-8DBE-090E11BA28D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DC3B0C7-8A52-B92D-731F-A07BDC4D8D7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87B7A5A-E226-E5E5-7296-291ACF0AB255}"/>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9D5E671-9205-01CF-B2C3-F621201013D6}"/>
              </a:ext>
            </a:extLst>
          </p:cNvPr>
          <p:cNvSpPr>
            <a:spLocks noGrp="1"/>
          </p:cNvSpPr>
          <p:nvPr>
            <p:ph type="sldNum" sz="quarter" idx="10"/>
          </p:nvPr>
        </p:nvSpPr>
        <p:spPr/>
        <p:txBody>
          <a:bodyPr/>
          <a:lstStyle/>
          <a:p>
            <a:fld id="{B9BCC932-0C1F-4C94-8B9A-3944ABBB4E30}" type="slidenum">
              <a:rPr lang="zh-CN" altLang="en-US" smtClean="0"/>
              <a:t>12</a:t>
            </a:fld>
            <a:endParaRPr lang="zh-CN" altLang="en-US"/>
          </a:p>
        </p:txBody>
      </p:sp>
    </p:spTree>
    <p:extLst>
      <p:ext uri="{BB962C8B-B14F-4D97-AF65-F5344CB8AC3E}">
        <p14:creationId xmlns:p14="http://schemas.microsoft.com/office/powerpoint/2010/main" val="5350348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B9A981-BDDE-4C92-C085-B9811D8D4CD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AFFD2CD-25B2-F5F6-5E95-42658B267AC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F3B336-744C-4760-D37C-8392FAC82025}"/>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78B30BD-F2FE-3F6C-6539-7F74291083C7}"/>
              </a:ext>
            </a:extLst>
          </p:cNvPr>
          <p:cNvSpPr>
            <a:spLocks noGrp="1"/>
          </p:cNvSpPr>
          <p:nvPr>
            <p:ph type="sldNum" sz="quarter" idx="10"/>
          </p:nvPr>
        </p:nvSpPr>
        <p:spPr/>
        <p:txBody>
          <a:bodyPr/>
          <a:lstStyle/>
          <a:p>
            <a:fld id="{B9BCC932-0C1F-4C94-8B9A-3944ABBB4E30}" type="slidenum">
              <a:rPr lang="zh-CN" altLang="en-US" smtClean="0"/>
              <a:t>13</a:t>
            </a:fld>
            <a:endParaRPr lang="zh-CN" altLang="en-US"/>
          </a:p>
        </p:txBody>
      </p:sp>
    </p:spTree>
    <p:extLst>
      <p:ext uri="{BB962C8B-B14F-4D97-AF65-F5344CB8AC3E}">
        <p14:creationId xmlns:p14="http://schemas.microsoft.com/office/powerpoint/2010/main" val="27136906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00ABC2-38B4-DDA8-47B5-CF8677E7244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6EB9E8-B4D4-2B22-734E-3FBA230106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8E1B292-0C46-419D-BD2C-450F67690A23}"/>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24D9043-6192-3413-5458-5682AFA2D7B8}"/>
              </a:ext>
            </a:extLst>
          </p:cNvPr>
          <p:cNvSpPr>
            <a:spLocks noGrp="1"/>
          </p:cNvSpPr>
          <p:nvPr>
            <p:ph type="sldNum" sz="quarter" idx="10"/>
          </p:nvPr>
        </p:nvSpPr>
        <p:spPr/>
        <p:txBody>
          <a:bodyPr/>
          <a:lstStyle/>
          <a:p>
            <a:fld id="{B9BCC932-0C1F-4C94-8B9A-3944ABBB4E30}" type="slidenum">
              <a:rPr lang="zh-CN" altLang="en-US" smtClean="0"/>
              <a:t>14</a:t>
            </a:fld>
            <a:endParaRPr lang="zh-CN" altLang="en-US"/>
          </a:p>
        </p:txBody>
      </p:sp>
    </p:spTree>
    <p:extLst>
      <p:ext uri="{BB962C8B-B14F-4D97-AF65-F5344CB8AC3E}">
        <p14:creationId xmlns:p14="http://schemas.microsoft.com/office/powerpoint/2010/main" val="41769103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711C20-F028-D7EF-B9E8-68590F257A3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156609C-218C-464F-440F-E03EAD537E0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410EBD3-8CB8-6826-966A-78CA97246C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ADD4500-6B16-63FF-EE89-E88D07F28C9A}"/>
              </a:ext>
            </a:extLst>
          </p:cNvPr>
          <p:cNvSpPr>
            <a:spLocks noGrp="1"/>
          </p:cNvSpPr>
          <p:nvPr>
            <p:ph type="sldNum" sz="quarter" idx="10"/>
          </p:nvPr>
        </p:nvSpPr>
        <p:spPr/>
        <p:txBody>
          <a:bodyPr/>
          <a:lstStyle/>
          <a:p>
            <a:fld id="{B9BCC932-0C1F-4C94-8B9A-3944ABBB4E30}" type="slidenum">
              <a:rPr lang="zh-CN" altLang="en-US" smtClean="0"/>
              <a:t>15</a:t>
            </a:fld>
            <a:endParaRPr lang="zh-CN" altLang="en-US"/>
          </a:p>
        </p:txBody>
      </p:sp>
    </p:spTree>
    <p:extLst>
      <p:ext uri="{BB962C8B-B14F-4D97-AF65-F5344CB8AC3E}">
        <p14:creationId xmlns:p14="http://schemas.microsoft.com/office/powerpoint/2010/main" val="12698545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67655E-1E41-D345-AB6C-20FE1D6FDB3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2B6EFDE-E801-F0E0-9DF9-742475063D4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B226B4A-534D-D128-9220-4453BBCB27B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F3C3CC3-8D73-9C51-129E-31D16002CE03}"/>
              </a:ext>
            </a:extLst>
          </p:cNvPr>
          <p:cNvSpPr>
            <a:spLocks noGrp="1"/>
          </p:cNvSpPr>
          <p:nvPr>
            <p:ph type="sldNum" sz="quarter" idx="10"/>
          </p:nvPr>
        </p:nvSpPr>
        <p:spPr/>
        <p:txBody>
          <a:bodyPr/>
          <a:lstStyle/>
          <a:p>
            <a:fld id="{B9BCC932-0C1F-4C94-8B9A-3944ABBB4E30}" type="slidenum">
              <a:rPr lang="zh-CN" altLang="en-US" smtClean="0"/>
              <a:t>16</a:t>
            </a:fld>
            <a:endParaRPr lang="zh-CN" altLang="en-US"/>
          </a:p>
        </p:txBody>
      </p:sp>
    </p:spTree>
    <p:extLst>
      <p:ext uri="{BB962C8B-B14F-4D97-AF65-F5344CB8AC3E}">
        <p14:creationId xmlns:p14="http://schemas.microsoft.com/office/powerpoint/2010/main" val="12617855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82EC5C-D3E4-783F-FFE0-6E352A6FD79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FE32FF3-8BE4-0C71-875B-4309F35A46B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9D9A78-1A35-ADD7-F6B9-31958705989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D61B5472-7309-EB46-F46D-31604D4AE004}"/>
              </a:ext>
            </a:extLst>
          </p:cNvPr>
          <p:cNvSpPr>
            <a:spLocks noGrp="1"/>
          </p:cNvSpPr>
          <p:nvPr>
            <p:ph type="sldNum" sz="quarter" idx="10"/>
          </p:nvPr>
        </p:nvSpPr>
        <p:spPr/>
        <p:txBody>
          <a:bodyPr/>
          <a:lstStyle/>
          <a:p>
            <a:fld id="{B9BCC932-0C1F-4C94-8B9A-3944ABBB4E30}" type="slidenum">
              <a:rPr lang="zh-CN" altLang="en-US" smtClean="0"/>
              <a:t>17</a:t>
            </a:fld>
            <a:endParaRPr lang="zh-CN" altLang="en-US"/>
          </a:p>
        </p:txBody>
      </p:sp>
    </p:spTree>
    <p:extLst>
      <p:ext uri="{BB962C8B-B14F-4D97-AF65-F5344CB8AC3E}">
        <p14:creationId xmlns:p14="http://schemas.microsoft.com/office/powerpoint/2010/main" val="2718673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9BCC932-0C1F-4C94-8B9A-3944ABBB4E30}"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4271CE-459D-A815-E286-AB82E7D9638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2D00A3B-5402-A41A-CE34-342824F6EE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1D733EB-EDE7-4227-481E-F65B6A53A65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699C6C9-14CA-E632-E8B3-D3B7B0F84045}"/>
              </a:ext>
            </a:extLst>
          </p:cNvPr>
          <p:cNvSpPr>
            <a:spLocks noGrp="1"/>
          </p:cNvSpPr>
          <p:nvPr>
            <p:ph type="sldNum" sz="quarter" idx="10"/>
          </p:nvPr>
        </p:nvSpPr>
        <p:spPr/>
        <p:txBody>
          <a:bodyPr/>
          <a:lstStyle/>
          <a:p>
            <a:fld id="{B9BCC932-0C1F-4C94-8B9A-3944ABBB4E30}" type="slidenum">
              <a:rPr lang="zh-CN" altLang="en-US" smtClean="0"/>
              <a:t>3</a:t>
            </a:fld>
            <a:endParaRPr lang="zh-CN" altLang="en-US"/>
          </a:p>
        </p:txBody>
      </p:sp>
    </p:spTree>
    <p:extLst>
      <p:ext uri="{BB962C8B-B14F-4D97-AF65-F5344CB8AC3E}">
        <p14:creationId xmlns:p14="http://schemas.microsoft.com/office/powerpoint/2010/main" val="20243447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E83F10-733F-C12D-46E9-C39F4209A24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4DB472B-C488-66D4-A7D0-70E79B28E26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F54694-D176-3DF8-9753-72A41051A5B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763A6702-D786-9A32-97FE-B8F479347224}"/>
              </a:ext>
            </a:extLst>
          </p:cNvPr>
          <p:cNvSpPr>
            <a:spLocks noGrp="1"/>
          </p:cNvSpPr>
          <p:nvPr>
            <p:ph type="sldNum" sz="quarter" idx="10"/>
          </p:nvPr>
        </p:nvSpPr>
        <p:spPr/>
        <p:txBody>
          <a:bodyPr/>
          <a:lstStyle/>
          <a:p>
            <a:fld id="{B9BCC932-0C1F-4C94-8B9A-3944ABBB4E30}" type="slidenum">
              <a:rPr lang="zh-CN" altLang="en-US" smtClean="0"/>
              <a:t>4</a:t>
            </a:fld>
            <a:endParaRPr lang="zh-CN" altLang="en-US"/>
          </a:p>
        </p:txBody>
      </p:sp>
    </p:spTree>
    <p:extLst>
      <p:ext uri="{BB962C8B-B14F-4D97-AF65-F5344CB8AC3E}">
        <p14:creationId xmlns:p14="http://schemas.microsoft.com/office/powerpoint/2010/main" val="3370007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9BCC932-0C1F-4C94-8B9A-3944ABBB4E30}"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34AD03-D6F8-5DD9-B027-81799D44895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DBA0CD0-5FB2-C059-2A72-D3EB96E9DD8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6BCAEB5-D35A-5B30-47B9-B2379F8C5A8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9190ED8-7E96-63AB-D0FC-6685A131AE2B}"/>
              </a:ext>
            </a:extLst>
          </p:cNvPr>
          <p:cNvSpPr>
            <a:spLocks noGrp="1"/>
          </p:cNvSpPr>
          <p:nvPr>
            <p:ph type="sldNum" sz="quarter" idx="10"/>
          </p:nvPr>
        </p:nvSpPr>
        <p:spPr/>
        <p:txBody>
          <a:bodyPr/>
          <a:lstStyle/>
          <a:p>
            <a:fld id="{B9BCC932-0C1F-4C94-8B9A-3944ABBB4E30}" type="slidenum">
              <a:rPr lang="zh-CN" altLang="en-US" smtClean="0"/>
              <a:t>6</a:t>
            </a:fld>
            <a:endParaRPr lang="zh-CN" altLang="en-US"/>
          </a:p>
        </p:txBody>
      </p:sp>
    </p:spTree>
    <p:extLst>
      <p:ext uri="{BB962C8B-B14F-4D97-AF65-F5344CB8AC3E}">
        <p14:creationId xmlns:p14="http://schemas.microsoft.com/office/powerpoint/2010/main" val="2800857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D8ACB5-D97A-9EA5-A7BD-DBAD2163EE3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D58A77-CCEC-91EF-2155-34E5C47208D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6936815-8DC8-2711-D73F-92209BA821E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270E320-47D4-CCE0-33D8-B079D0366E1A}"/>
              </a:ext>
            </a:extLst>
          </p:cNvPr>
          <p:cNvSpPr>
            <a:spLocks noGrp="1"/>
          </p:cNvSpPr>
          <p:nvPr>
            <p:ph type="sldNum" sz="quarter" idx="10"/>
          </p:nvPr>
        </p:nvSpPr>
        <p:spPr/>
        <p:txBody>
          <a:bodyPr/>
          <a:lstStyle/>
          <a:p>
            <a:fld id="{B9BCC932-0C1F-4C94-8B9A-3944ABBB4E30}" type="slidenum">
              <a:rPr lang="zh-CN" altLang="en-US" smtClean="0"/>
              <a:t>7</a:t>
            </a:fld>
            <a:endParaRPr lang="zh-CN" altLang="en-US"/>
          </a:p>
        </p:txBody>
      </p:sp>
    </p:spTree>
    <p:extLst>
      <p:ext uri="{BB962C8B-B14F-4D97-AF65-F5344CB8AC3E}">
        <p14:creationId xmlns:p14="http://schemas.microsoft.com/office/powerpoint/2010/main" val="3424741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CFE61E-3A04-6757-6718-307273C8E0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99768F0-F759-565C-39AC-851FB5A4964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678672A-A3D4-BDEA-BF1E-1022333A5F26}"/>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7ACE21E-9AB6-DF90-932A-F631ABF7DD26}"/>
              </a:ext>
            </a:extLst>
          </p:cNvPr>
          <p:cNvSpPr>
            <a:spLocks noGrp="1"/>
          </p:cNvSpPr>
          <p:nvPr>
            <p:ph type="sldNum" sz="quarter" idx="10"/>
          </p:nvPr>
        </p:nvSpPr>
        <p:spPr/>
        <p:txBody>
          <a:bodyPr/>
          <a:lstStyle/>
          <a:p>
            <a:fld id="{B9BCC932-0C1F-4C94-8B9A-3944ABBB4E30}" type="slidenum">
              <a:rPr lang="zh-CN" altLang="en-US" smtClean="0"/>
              <a:t>8</a:t>
            </a:fld>
            <a:endParaRPr lang="zh-CN" altLang="en-US"/>
          </a:p>
        </p:txBody>
      </p:sp>
    </p:spTree>
    <p:extLst>
      <p:ext uri="{BB962C8B-B14F-4D97-AF65-F5344CB8AC3E}">
        <p14:creationId xmlns:p14="http://schemas.microsoft.com/office/powerpoint/2010/main" val="42358830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8A32C7-DC46-32D1-2CE6-8A2EF2F3373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17E9DF7-9859-3E88-9CF4-F9A4315574E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78656C5-D560-B789-7505-201F819BF362}"/>
              </a:ext>
            </a:extLst>
          </p:cNvPr>
          <p:cNvSpPr>
            <a:spLocks noGrp="1"/>
          </p:cNvSpPr>
          <p:nvPr>
            <p:ph type="body" idx="1"/>
          </p:nvPr>
        </p:nvSpPr>
        <p:spPr/>
        <p:txBody>
          <a:bodyPr/>
          <a:lstStyle/>
          <a:p>
            <a:r>
              <a:rPr lang="zh-CN" altLang="en-US" dirty="0"/>
              <a:t>闭环 在线干预</a:t>
            </a:r>
          </a:p>
        </p:txBody>
      </p:sp>
      <p:sp>
        <p:nvSpPr>
          <p:cNvPr id="4" name="灯片编号占位符 3">
            <a:extLst>
              <a:ext uri="{FF2B5EF4-FFF2-40B4-BE49-F238E27FC236}">
                <a16:creationId xmlns:a16="http://schemas.microsoft.com/office/drawing/2014/main" id="{1BD679EF-86BF-3408-3977-C4D7E5C027AD}"/>
              </a:ext>
            </a:extLst>
          </p:cNvPr>
          <p:cNvSpPr>
            <a:spLocks noGrp="1"/>
          </p:cNvSpPr>
          <p:nvPr>
            <p:ph type="sldNum" sz="quarter" idx="10"/>
          </p:nvPr>
        </p:nvSpPr>
        <p:spPr/>
        <p:txBody>
          <a:bodyPr/>
          <a:lstStyle/>
          <a:p>
            <a:fld id="{B9BCC932-0C1F-4C94-8B9A-3944ABBB4E30}" type="slidenum">
              <a:rPr lang="zh-CN" altLang="en-US" smtClean="0"/>
              <a:t>9</a:t>
            </a:fld>
            <a:endParaRPr lang="zh-CN" altLang="en-US"/>
          </a:p>
        </p:txBody>
      </p:sp>
    </p:spTree>
    <p:extLst>
      <p:ext uri="{BB962C8B-B14F-4D97-AF65-F5344CB8AC3E}">
        <p14:creationId xmlns:p14="http://schemas.microsoft.com/office/powerpoint/2010/main" val="3743222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042EAE-DB0E-2304-E8FE-2FF067E91C93}"/>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3F541AC-366D-4F24-C5DC-FC04293AF9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F29A87B-DD83-332D-485E-C4B20CC4A35A}"/>
              </a:ext>
            </a:extLst>
          </p:cNvPr>
          <p:cNvSpPr>
            <a:spLocks noGrp="1"/>
          </p:cNvSpPr>
          <p:nvPr>
            <p:ph type="dt" sz="half" idx="10"/>
          </p:nvPr>
        </p:nvSpPr>
        <p:spPr/>
        <p:txBody>
          <a:bodyPr/>
          <a:lstStyle/>
          <a:p>
            <a:fld id="{000CE888-2525-4DFB-B4C4-333332FA8F8F}" type="datetimeFigureOut">
              <a:rPr lang="zh-CN" altLang="en-US" smtClean="0"/>
              <a:t>2024/12/11</a:t>
            </a:fld>
            <a:endParaRPr lang="zh-CN" altLang="en-US"/>
          </a:p>
        </p:txBody>
      </p:sp>
      <p:sp>
        <p:nvSpPr>
          <p:cNvPr id="5" name="页脚占位符 4">
            <a:extLst>
              <a:ext uri="{FF2B5EF4-FFF2-40B4-BE49-F238E27FC236}">
                <a16:creationId xmlns:a16="http://schemas.microsoft.com/office/drawing/2014/main" id="{C7F68890-D859-9095-60CE-E82E3DEF44A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551A7FA-4D0B-2FC8-6E06-3799D156839E}"/>
              </a:ext>
            </a:extLst>
          </p:cNvPr>
          <p:cNvSpPr>
            <a:spLocks noGrp="1"/>
          </p:cNvSpPr>
          <p:nvPr>
            <p:ph type="sldNum" sz="quarter" idx="12"/>
          </p:nvPr>
        </p:nvSpPr>
        <p:spPr/>
        <p:txBody>
          <a:body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3223681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C89192-B51C-8CBA-CCB3-7983F6CA6FEB}"/>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EDD65E0-9CCE-1A0E-6E1D-35B110F8C306}"/>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7A51D99-3A2E-068A-06D8-33CE0F70ACFF}"/>
              </a:ext>
            </a:extLst>
          </p:cNvPr>
          <p:cNvSpPr>
            <a:spLocks noGrp="1"/>
          </p:cNvSpPr>
          <p:nvPr>
            <p:ph type="dt" sz="half" idx="10"/>
          </p:nvPr>
        </p:nvSpPr>
        <p:spPr/>
        <p:txBody>
          <a:bodyPr/>
          <a:lstStyle/>
          <a:p>
            <a:fld id="{000CE888-2525-4DFB-B4C4-333332FA8F8F}" type="datetimeFigureOut">
              <a:rPr lang="zh-CN" altLang="en-US" smtClean="0"/>
              <a:t>2024/12/11</a:t>
            </a:fld>
            <a:endParaRPr lang="zh-CN" altLang="en-US"/>
          </a:p>
        </p:txBody>
      </p:sp>
      <p:sp>
        <p:nvSpPr>
          <p:cNvPr id="5" name="页脚占位符 4">
            <a:extLst>
              <a:ext uri="{FF2B5EF4-FFF2-40B4-BE49-F238E27FC236}">
                <a16:creationId xmlns:a16="http://schemas.microsoft.com/office/drawing/2014/main" id="{C2874A4D-B872-C874-C605-F7FA94F9AFA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4058574-E50F-E33F-8478-5F0B31158F6F}"/>
              </a:ext>
            </a:extLst>
          </p:cNvPr>
          <p:cNvSpPr>
            <a:spLocks noGrp="1"/>
          </p:cNvSpPr>
          <p:nvPr>
            <p:ph type="sldNum" sz="quarter" idx="12"/>
          </p:nvPr>
        </p:nvSpPr>
        <p:spPr/>
        <p:txBody>
          <a:body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33778570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208DF30-7C63-EC07-96FC-74C8380CFA1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A93976FC-C31C-492F-26D5-22B47D6B2D86}"/>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8B024D5-3B5F-7C6F-751D-EA9DF05E0EBF}"/>
              </a:ext>
            </a:extLst>
          </p:cNvPr>
          <p:cNvSpPr>
            <a:spLocks noGrp="1"/>
          </p:cNvSpPr>
          <p:nvPr>
            <p:ph type="dt" sz="half" idx="10"/>
          </p:nvPr>
        </p:nvSpPr>
        <p:spPr/>
        <p:txBody>
          <a:bodyPr/>
          <a:lstStyle/>
          <a:p>
            <a:fld id="{000CE888-2525-4DFB-B4C4-333332FA8F8F}" type="datetimeFigureOut">
              <a:rPr lang="zh-CN" altLang="en-US" smtClean="0"/>
              <a:t>2024/12/11</a:t>
            </a:fld>
            <a:endParaRPr lang="zh-CN" altLang="en-US"/>
          </a:p>
        </p:txBody>
      </p:sp>
      <p:sp>
        <p:nvSpPr>
          <p:cNvPr id="5" name="页脚占位符 4">
            <a:extLst>
              <a:ext uri="{FF2B5EF4-FFF2-40B4-BE49-F238E27FC236}">
                <a16:creationId xmlns:a16="http://schemas.microsoft.com/office/drawing/2014/main" id="{68684727-1F96-8A15-4A5B-F4970D75F56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AAE3DBE-162A-CB61-D9F9-F009C8EFB2FB}"/>
              </a:ext>
            </a:extLst>
          </p:cNvPr>
          <p:cNvSpPr>
            <a:spLocks noGrp="1"/>
          </p:cNvSpPr>
          <p:nvPr>
            <p:ph type="sldNum" sz="quarter" idx="12"/>
          </p:nvPr>
        </p:nvSpPr>
        <p:spPr/>
        <p:txBody>
          <a:body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3505082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8FD12F-6E2C-F4FA-1331-36267F27F92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4613D9A-5BF2-0840-C5BF-5F644C1BA6EE}"/>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CD70F7E-CBBC-E255-3100-4FCDBCE9830D}"/>
              </a:ext>
            </a:extLst>
          </p:cNvPr>
          <p:cNvSpPr>
            <a:spLocks noGrp="1"/>
          </p:cNvSpPr>
          <p:nvPr>
            <p:ph type="dt" sz="half" idx="10"/>
          </p:nvPr>
        </p:nvSpPr>
        <p:spPr/>
        <p:txBody>
          <a:bodyPr/>
          <a:lstStyle/>
          <a:p>
            <a:fld id="{000CE888-2525-4DFB-B4C4-333332FA8F8F}" type="datetimeFigureOut">
              <a:rPr lang="zh-CN" altLang="en-US" smtClean="0"/>
              <a:t>2024/12/11</a:t>
            </a:fld>
            <a:endParaRPr lang="zh-CN" altLang="en-US"/>
          </a:p>
        </p:txBody>
      </p:sp>
      <p:sp>
        <p:nvSpPr>
          <p:cNvPr id="5" name="页脚占位符 4">
            <a:extLst>
              <a:ext uri="{FF2B5EF4-FFF2-40B4-BE49-F238E27FC236}">
                <a16:creationId xmlns:a16="http://schemas.microsoft.com/office/drawing/2014/main" id="{00CD765C-7FAA-4BB4-A554-19F005A8073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80C57E1-A555-FBDD-B82B-8EBC7FA6D0CD}"/>
              </a:ext>
            </a:extLst>
          </p:cNvPr>
          <p:cNvSpPr>
            <a:spLocks noGrp="1"/>
          </p:cNvSpPr>
          <p:nvPr>
            <p:ph type="sldNum" sz="quarter" idx="12"/>
          </p:nvPr>
        </p:nvSpPr>
        <p:spPr/>
        <p:txBody>
          <a:body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19963409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54E7C7-8B22-02C1-4362-1805CBA092F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2138B84-026B-4839-A03F-38F1EF4C03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11CC661-FD11-EF4B-E122-2CA56FD49B7D}"/>
              </a:ext>
            </a:extLst>
          </p:cNvPr>
          <p:cNvSpPr>
            <a:spLocks noGrp="1"/>
          </p:cNvSpPr>
          <p:nvPr>
            <p:ph type="dt" sz="half" idx="10"/>
          </p:nvPr>
        </p:nvSpPr>
        <p:spPr/>
        <p:txBody>
          <a:bodyPr/>
          <a:lstStyle/>
          <a:p>
            <a:fld id="{000CE888-2525-4DFB-B4C4-333332FA8F8F}" type="datetimeFigureOut">
              <a:rPr lang="zh-CN" altLang="en-US" smtClean="0"/>
              <a:t>2024/12/11</a:t>
            </a:fld>
            <a:endParaRPr lang="zh-CN" altLang="en-US"/>
          </a:p>
        </p:txBody>
      </p:sp>
      <p:sp>
        <p:nvSpPr>
          <p:cNvPr id="5" name="页脚占位符 4">
            <a:extLst>
              <a:ext uri="{FF2B5EF4-FFF2-40B4-BE49-F238E27FC236}">
                <a16:creationId xmlns:a16="http://schemas.microsoft.com/office/drawing/2014/main" id="{E8CA278C-9F59-E477-06CC-3E6ADA3E288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9DFD518-062F-7D3A-50A7-3167428D1E97}"/>
              </a:ext>
            </a:extLst>
          </p:cNvPr>
          <p:cNvSpPr>
            <a:spLocks noGrp="1"/>
          </p:cNvSpPr>
          <p:nvPr>
            <p:ph type="sldNum" sz="quarter" idx="12"/>
          </p:nvPr>
        </p:nvSpPr>
        <p:spPr/>
        <p:txBody>
          <a:body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3614795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339297-2254-63E8-C37F-8D37301E84A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B9EA460-3164-F816-217D-29FF49D37030}"/>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9965DDF9-928D-8A10-8D07-418450E9BCDE}"/>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8818DD6-2B72-A89B-C43D-8E39A161DFEB}"/>
              </a:ext>
            </a:extLst>
          </p:cNvPr>
          <p:cNvSpPr>
            <a:spLocks noGrp="1"/>
          </p:cNvSpPr>
          <p:nvPr>
            <p:ph type="dt" sz="half" idx="10"/>
          </p:nvPr>
        </p:nvSpPr>
        <p:spPr/>
        <p:txBody>
          <a:bodyPr/>
          <a:lstStyle/>
          <a:p>
            <a:fld id="{000CE888-2525-4DFB-B4C4-333332FA8F8F}" type="datetimeFigureOut">
              <a:rPr lang="zh-CN" altLang="en-US" smtClean="0"/>
              <a:t>2024/12/11</a:t>
            </a:fld>
            <a:endParaRPr lang="zh-CN" altLang="en-US"/>
          </a:p>
        </p:txBody>
      </p:sp>
      <p:sp>
        <p:nvSpPr>
          <p:cNvPr id="6" name="页脚占位符 5">
            <a:extLst>
              <a:ext uri="{FF2B5EF4-FFF2-40B4-BE49-F238E27FC236}">
                <a16:creationId xmlns:a16="http://schemas.microsoft.com/office/drawing/2014/main" id="{BBD94AF0-A2AB-02AA-1F5E-8AE52875796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B74AC5D-436B-9A4E-A20A-22123BA737A3}"/>
              </a:ext>
            </a:extLst>
          </p:cNvPr>
          <p:cNvSpPr>
            <a:spLocks noGrp="1"/>
          </p:cNvSpPr>
          <p:nvPr>
            <p:ph type="sldNum" sz="quarter" idx="12"/>
          </p:nvPr>
        </p:nvSpPr>
        <p:spPr/>
        <p:txBody>
          <a:body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3096809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6A0BFA-07A6-BEC1-B78C-179A5DC79BFC}"/>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A952FDE-2DD8-BEFD-ACEE-CBED741536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1C23C414-662F-851E-3408-95E7283578F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C77022BF-22F9-93B9-BAA3-F27BEA473B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A9B686AC-DFA0-D4D4-9BBB-498C4EAA32A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CF32DEDC-B6FA-FDE5-B53D-6C94DCBC0D4B}"/>
              </a:ext>
            </a:extLst>
          </p:cNvPr>
          <p:cNvSpPr>
            <a:spLocks noGrp="1"/>
          </p:cNvSpPr>
          <p:nvPr>
            <p:ph type="dt" sz="half" idx="10"/>
          </p:nvPr>
        </p:nvSpPr>
        <p:spPr/>
        <p:txBody>
          <a:bodyPr/>
          <a:lstStyle/>
          <a:p>
            <a:fld id="{000CE888-2525-4DFB-B4C4-333332FA8F8F}" type="datetimeFigureOut">
              <a:rPr lang="zh-CN" altLang="en-US" smtClean="0"/>
              <a:t>2024/12/11</a:t>
            </a:fld>
            <a:endParaRPr lang="zh-CN" altLang="en-US"/>
          </a:p>
        </p:txBody>
      </p:sp>
      <p:sp>
        <p:nvSpPr>
          <p:cNvPr id="8" name="页脚占位符 7">
            <a:extLst>
              <a:ext uri="{FF2B5EF4-FFF2-40B4-BE49-F238E27FC236}">
                <a16:creationId xmlns:a16="http://schemas.microsoft.com/office/drawing/2014/main" id="{464D3D34-B427-0923-0FD3-4386F8351BC7}"/>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2D34A4D-7E48-BE15-863A-0E24E996DC59}"/>
              </a:ext>
            </a:extLst>
          </p:cNvPr>
          <p:cNvSpPr>
            <a:spLocks noGrp="1"/>
          </p:cNvSpPr>
          <p:nvPr>
            <p:ph type="sldNum" sz="quarter" idx="12"/>
          </p:nvPr>
        </p:nvSpPr>
        <p:spPr/>
        <p:txBody>
          <a:body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4283106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4F6056-1A36-2035-3F9C-B094AAEA097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EFB5C00-8747-44FB-8752-5562D113AF4C}"/>
              </a:ext>
            </a:extLst>
          </p:cNvPr>
          <p:cNvSpPr>
            <a:spLocks noGrp="1"/>
          </p:cNvSpPr>
          <p:nvPr>
            <p:ph type="dt" sz="half" idx="10"/>
          </p:nvPr>
        </p:nvSpPr>
        <p:spPr/>
        <p:txBody>
          <a:bodyPr/>
          <a:lstStyle/>
          <a:p>
            <a:fld id="{000CE888-2525-4DFB-B4C4-333332FA8F8F}" type="datetimeFigureOut">
              <a:rPr lang="zh-CN" altLang="en-US" smtClean="0"/>
              <a:t>2024/12/11</a:t>
            </a:fld>
            <a:endParaRPr lang="zh-CN" altLang="en-US"/>
          </a:p>
        </p:txBody>
      </p:sp>
      <p:sp>
        <p:nvSpPr>
          <p:cNvPr id="4" name="页脚占位符 3">
            <a:extLst>
              <a:ext uri="{FF2B5EF4-FFF2-40B4-BE49-F238E27FC236}">
                <a16:creationId xmlns:a16="http://schemas.microsoft.com/office/drawing/2014/main" id="{7849A2A5-B0C8-59CB-3085-F3A73FC8130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C8D0DDA-0F53-2042-1F48-B7B76DAA733B}"/>
              </a:ext>
            </a:extLst>
          </p:cNvPr>
          <p:cNvSpPr>
            <a:spLocks noGrp="1"/>
          </p:cNvSpPr>
          <p:nvPr>
            <p:ph type="sldNum" sz="quarter" idx="12"/>
          </p:nvPr>
        </p:nvSpPr>
        <p:spPr/>
        <p:txBody>
          <a:body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3306669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CF96BDF-6677-73CE-160F-D55500597232}"/>
              </a:ext>
            </a:extLst>
          </p:cNvPr>
          <p:cNvSpPr>
            <a:spLocks noGrp="1"/>
          </p:cNvSpPr>
          <p:nvPr>
            <p:ph type="dt" sz="half" idx="10"/>
          </p:nvPr>
        </p:nvSpPr>
        <p:spPr/>
        <p:txBody>
          <a:bodyPr/>
          <a:lstStyle/>
          <a:p>
            <a:fld id="{000CE888-2525-4DFB-B4C4-333332FA8F8F}" type="datetimeFigureOut">
              <a:rPr lang="zh-CN" altLang="en-US" smtClean="0"/>
              <a:t>2024/12/11</a:t>
            </a:fld>
            <a:endParaRPr lang="zh-CN" altLang="en-US"/>
          </a:p>
        </p:txBody>
      </p:sp>
      <p:sp>
        <p:nvSpPr>
          <p:cNvPr id="3" name="页脚占位符 2">
            <a:extLst>
              <a:ext uri="{FF2B5EF4-FFF2-40B4-BE49-F238E27FC236}">
                <a16:creationId xmlns:a16="http://schemas.microsoft.com/office/drawing/2014/main" id="{9545DBC6-FC62-B706-5DA5-0021D6EFF9C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1137781A-6F29-1C11-7CB3-4201546E15C0}"/>
              </a:ext>
            </a:extLst>
          </p:cNvPr>
          <p:cNvSpPr>
            <a:spLocks noGrp="1"/>
          </p:cNvSpPr>
          <p:nvPr>
            <p:ph type="sldNum" sz="quarter" idx="12"/>
          </p:nvPr>
        </p:nvSpPr>
        <p:spPr/>
        <p:txBody>
          <a:body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211477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CBA547-18EC-0D1A-80FB-1E8B955A685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16F53014-EC8A-3657-22C1-6C3488A494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4FFB2AF-2F11-8AD0-67A6-8D8E3B2703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A5BCF47-A3F3-B64E-5DB9-EAF5FF2EA00B}"/>
              </a:ext>
            </a:extLst>
          </p:cNvPr>
          <p:cNvSpPr>
            <a:spLocks noGrp="1"/>
          </p:cNvSpPr>
          <p:nvPr>
            <p:ph type="dt" sz="half" idx="10"/>
          </p:nvPr>
        </p:nvSpPr>
        <p:spPr/>
        <p:txBody>
          <a:bodyPr/>
          <a:lstStyle/>
          <a:p>
            <a:fld id="{000CE888-2525-4DFB-B4C4-333332FA8F8F}" type="datetimeFigureOut">
              <a:rPr lang="zh-CN" altLang="en-US" smtClean="0"/>
              <a:t>2024/12/11</a:t>
            </a:fld>
            <a:endParaRPr lang="zh-CN" altLang="en-US"/>
          </a:p>
        </p:txBody>
      </p:sp>
      <p:sp>
        <p:nvSpPr>
          <p:cNvPr id="6" name="页脚占位符 5">
            <a:extLst>
              <a:ext uri="{FF2B5EF4-FFF2-40B4-BE49-F238E27FC236}">
                <a16:creationId xmlns:a16="http://schemas.microsoft.com/office/drawing/2014/main" id="{580931EA-CFA3-E957-AA5D-0792F3BE4A1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99243F0-238E-CB7A-6FB2-0C0701B65F5D}"/>
              </a:ext>
            </a:extLst>
          </p:cNvPr>
          <p:cNvSpPr>
            <a:spLocks noGrp="1"/>
          </p:cNvSpPr>
          <p:nvPr>
            <p:ph type="sldNum" sz="quarter" idx="12"/>
          </p:nvPr>
        </p:nvSpPr>
        <p:spPr/>
        <p:txBody>
          <a:body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2950231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0CE1F-7456-8858-10C7-3382F07B066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BF45BB4-3F44-442F-1E57-09E30A6DA2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733ED00-FB99-DD1F-36B9-396964D4F6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02D8D54-765F-B67E-ACAF-BC4A95279775}"/>
              </a:ext>
            </a:extLst>
          </p:cNvPr>
          <p:cNvSpPr>
            <a:spLocks noGrp="1"/>
          </p:cNvSpPr>
          <p:nvPr>
            <p:ph type="dt" sz="half" idx="10"/>
          </p:nvPr>
        </p:nvSpPr>
        <p:spPr/>
        <p:txBody>
          <a:bodyPr/>
          <a:lstStyle/>
          <a:p>
            <a:fld id="{000CE888-2525-4DFB-B4C4-333332FA8F8F}" type="datetimeFigureOut">
              <a:rPr lang="zh-CN" altLang="en-US" smtClean="0"/>
              <a:t>2024/12/11</a:t>
            </a:fld>
            <a:endParaRPr lang="zh-CN" altLang="en-US"/>
          </a:p>
        </p:txBody>
      </p:sp>
      <p:sp>
        <p:nvSpPr>
          <p:cNvPr id="6" name="页脚占位符 5">
            <a:extLst>
              <a:ext uri="{FF2B5EF4-FFF2-40B4-BE49-F238E27FC236}">
                <a16:creationId xmlns:a16="http://schemas.microsoft.com/office/drawing/2014/main" id="{8AC1EAE3-2B99-6FD5-0422-AA89E6700DA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2EFF3A1-9435-0A0F-AD9B-4059F06A445D}"/>
              </a:ext>
            </a:extLst>
          </p:cNvPr>
          <p:cNvSpPr>
            <a:spLocks noGrp="1"/>
          </p:cNvSpPr>
          <p:nvPr>
            <p:ph type="sldNum" sz="quarter" idx="12"/>
          </p:nvPr>
        </p:nvSpPr>
        <p:spPr/>
        <p:txBody>
          <a:body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2008836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D411603-5428-C9B7-FB34-8BE92862DF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690A4A1-E08E-5632-58F0-F1C477040E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C8077BD-3B33-DCA0-A963-54353FC43C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0CE888-2525-4DFB-B4C4-333332FA8F8F}" type="datetimeFigureOut">
              <a:rPr lang="zh-CN" altLang="en-US" smtClean="0"/>
              <a:t>2024/12/11</a:t>
            </a:fld>
            <a:endParaRPr lang="zh-CN" altLang="en-US"/>
          </a:p>
        </p:txBody>
      </p:sp>
      <p:sp>
        <p:nvSpPr>
          <p:cNvPr id="5" name="页脚占位符 4">
            <a:extLst>
              <a:ext uri="{FF2B5EF4-FFF2-40B4-BE49-F238E27FC236}">
                <a16:creationId xmlns:a16="http://schemas.microsoft.com/office/drawing/2014/main" id="{E3610821-E54B-1206-032B-4357A6F462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6B516FD-7387-8569-7EB2-0C78FA9EAA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86B11A-6C33-4E73-B60C-1F17AA2A2BF6}" type="slidenum">
              <a:rPr lang="zh-CN" altLang="en-US" smtClean="0"/>
              <a:t>‹#›</a:t>
            </a:fld>
            <a:endParaRPr lang="zh-CN" altLang="en-US"/>
          </a:p>
        </p:txBody>
      </p:sp>
    </p:spTree>
    <p:extLst>
      <p:ext uri="{BB962C8B-B14F-4D97-AF65-F5344CB8AC3E}">
        <p14:creationId xmlns:p14="http://schemas.microsoft.com/office/powerpoint/2010/main" val="42675854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image" Target="../media/image2.png"/><Relationship Id="rId2" Type="http://schemas.openxmlformats.org/officeDocument/2006/relationships/tags" Target="../tags/tag2.xml"/><Relationship Id="rId16" Type="http://schemas.openxmlformats.org/officeDocument/2006/relationships/image" Target="../media/image1.jpeg"/><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notesSlide" Target="../notesSlides/notesSlide1.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tags" Target="../tags/tag49.xml"/><Relationship Id="rId7" Type="http://schemas.openxmlformats.org/officeDocument/2006/relationships/image" Target="../media/image2.png"/><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notesSlide" Target="../notesSlides/notesSlide10.xml"/><Relationship Id="rId5" Type="http://schemas.openxmlformats.org/officeDocument/2006/relationships/slideLayout" Target="../slideLayouts/slideLayout2.xml"/><Relationship Id="rId4" Type="http://schemas.openxmlformats.org/officeDocument/2006/relationships/tags" Target="../tags/tag50.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53.xml"/><Relationship Id="rId7" Type="http://schemas.openxmlformats.org/officeDocument/2006/relationships/tags" Target="../tags/tag57.xml"/><Relationship Id="rId12" Type="http://schemas.openxmlformats.org/officeDocument/2006/relationships/image" Target="../media/image16.png"/><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tags" Target="../tags/tag56.xml"/><Relationship Id="rId11" Type="http://schemas.openxmlformats.org/officeDocument/2006/relationships/image" Target="../media/image15.png"/><Relationship Id="rId5" Type="http://schemas.openxmlformats.org/officeDocument/2006/relationships/tags" Target="../tags/tag55.xml"/><Relationship Id="rId10" Type="http://schemas.openxmlformats.org/officeDocument/2006/relationships/image" Target="../media/image2.png"/><Relationship Id="rId4" Type="http://schemas.openxmlformats.org/officeDocument/2006/relationships/tags" Target="../tags/tag54.xml"/><Relationship Id="rId9"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tags" Target="../tags/tag60.xml"/><Relationship Id="rId7" Type="http://schemas.openxmlformats.org/officeDocument/2006/relationships/image" Target="../media/image2.png"/><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notesSlide" Target="../notesSlides/notesSlide12.xml"/><Relationship Id="rId5" Type="http://schemas.openxmlformats.org/officeDocument/2006/relationships/slideLayout" Target="../slideLayouts/slideLayout2.xml"/><Relationship Id="rId4" Type="http://schemas.openxmlformats.org/officeDocument/2006/relationships/tags" Target="../tags/tag61.xml"/></Relationships>
</file>

<file path=ppt/slides/_rels/slide13.xml.rels><?xml version="1.0" encoding="UTF-8" standalone="yes"?>
<Relationships xmlns="http://schemas.openxmlformats.org/package/2006/relationships"><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tags" Target="../tags/tag62.xml"/><Relationship Id="rId6" Type="http://schemas.openxmlformats.org/officeDocument/2006/relationships/image" Target="../media/image2.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video" Target="../media/media2.avi"/><Relationship Id="rId7" Type="http://schemas.openxmlformats.org/officeDocument/2006/relationships/notesSlide" Target="../notesSlides/notesSlide14.xml"/><Relationship Id="rId2" Type="http://schemas.microsoft.com/office/2007/relationships/media" Target="../media/media2.avi"/><Relationship Id="rId1" Type="http://schemas.openxmlformats.org/officeDocument/2006/relationships/tags" Target="../tags/tag65.xml"/><Relationship Id="rId6" Type="http://schemas.openxmlformats.org/officeDocument/2006/relationships/slideLayout" Target="../slideLayouts/slideLayout2.xml"/><Relationship Id="rId5" Type="http://schemas.openxmlformats.org/officeDocument/2006/relationships/tags" Target="../tags/tag67.xml"/><Relationship Id="rId4" Type="http://schemas.openxmlformats.org/officeDocument/2006/relationships/tags" Target="../tags/tag66.xml"/><Relationship Id="rId9"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tags" Target="../tags/tag70.xml"/><Relationship Id="rId2" Type="http://schemas.openxmlformats.org/officeDocument/2006/relationships/tags" Target="../tags/tag69.xml"/><Relationship Id="rId1" Type="http://schemas.openxmlformats.org/officeDocument/2006/relationships/tags" Target="../tags/tag68.xml"/><Relationship Id="rId6" Type="http://schemas.openxmlformats.org/officeDocument/2006/relationships/image" Target="../media/image2.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tags" Target="../tags/tag73.xml"/><Relationship Id="rId2" Type="http://schemas.openxmlformats.org/officeDocument/2006/relationships/tags" Target="../tags/tag72.xml"/><Relationship Id="rId1" Type="http://schemas.openxmlformats.org/officeDocument/2006/relationships/tags" Target="../tags/tag71.xml"/><Relationship Id="rId6" Type="http://schemas.openxmlformats.org/officeDocument/2006/relationships/image" Target="../media/image2.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3.mp4"/><Relationship Id="rId7" Type="http://schemas.openxmlformats.org/officeDocument/2006/relationships/notesSlide" Target="../notesSlides/notesSlide17.xml"/><Relationship Id="rId2" Type="http://schemas.openxmlformats.org/officeDocument/2006/relationships/tags" Target="../tags/tag75.xml"/><Relationship Id="rId1" Type="http://schemas.openxmlformats.org/officeDocument/2006/relationships/tags" Target="../tags/tag74.xml"/><Relationship Id="rId6" Type="http://schemas.openxmlformats.org/officeDocument/2006/relationships/slideLayout" Target="../slideLayouts/slideLayout2.xml"/><Relationship Id="rId5" Type="http://schemas.openxmlformats.org/officeDocument/2006/relationships/tags" Target="../tags/tag76.xml"/><Relationship Id="rId4" Type="http://schemas.openxmlformats.org/officeDocument/2006/relationships/video" Target="../media/media3.mp4"/><Relationship Id="rId9" Type="http://schemas.openxmlformats.org/officeDocument/2006/relationships/image" Target="../media/image19.png"/></Relationships>
</file>

<file path=ppt/slides/_rels/slide1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79.xml"/><Relationship Id="rId7" Type="http://schemas.openxmlformats.org/officeDocument/2006/relationships/slideLayout" Target="../slideLayouts/slideLayout2.xml"/><Relationship Id="rId2" Type="http://schemas.openxmlformats.org/officeDocument/2006/relationships/tags" Target="../tags/tag78.xml"/><Relationship Id="rId1" Type="http://schemas.openxmlformats.org/officeDocument/2006/relationships/tags" Target="../tags/tag77.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s>
</file>

<file path=ppt/slides/_rels/slide2.xml.rels><?xml version="1.0" encoding="UTF-8" standalone="yes"?>
<Relationships xmlns="http://schemas.openxmlformats.org/package/2006/relationships"><Relationship Id="rId8" Type="http://schemas.openxmlformats.org/officeDocument/2006/relationships/tags" Target="../tags/tag21.xml"/><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image" Target="../media/image3.jpeg"/><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notesSlide" Target="../notesSlides/notesSlide2.xml"/><Relationship Id="rId5" Type="http://schemas.openxmlformats.org/officeDocument/2006/relationships/tags" Target="../tags/tag18.xml"/><Relationship Id="rId10" Type="http://schemas.openxmlformats.org/officeDocument/2006/relationships/slideLayout" Target="../slideLayouts/slideLayout2.xml"/><Relationship Id="rId4" Type="http://schemas.openxmlformats.org/officeDocument/2006/relationships/tags" Target="../tags/tag17.xml"/><Relationship Id="rId9" Type="http://schemas.openxmlformats.org/officeDocument/2006/relationships/tags" Target="../tags/tag2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image" Target="../media/image4.jp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31.xml"/><Relationship Id="rId7" Type="http://schemas.openxmlformats.org/officeDocument/2006/relationships/notesSlide" Target="../notesSlides/notesSlide6.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slideLayout" Target="../slideLayouts/slideLayout2.xml"/><Relationship Id="rId11" Type="http://schemas.openxmlformats.org/officeDocument/2006/relationships/image" Target="../media/image11.png"/><Relationship Id="rId5" Type="http://schemas.openxmlformats.org/officeDocument/2006/relationships/tags" Target="../tags/tag33.xml"/><Relationship Id="rId10" Type="http://schemas.openxmlformats.org/officeDocument/2006/relationships/image" Target="../media/image10.png"/><Relationship Id="rId4" Type="http://schemas.openxmlformats.org/officeDocument/2006/relationships/tags" Target="../tags/tag32.xml"/><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36.xml"/><Relationship Id="rId7" Type="http://schemas.microsoft.com/office/2007/relationships/hdphoto" Target="../media/hdphoto1.wdp"/><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image" Target="../media/image12.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8.xml"/><Relationship Id="rId3" Type="http://schemas.openxmlformats.org/officeDocument/2006/relationships/tags" Target="../tags/tag39.xml"/><Relationship Id="rId7" Type="http://schemas.openxmlformats.org/officeDocument/2006/relationships/slideLayout" Target="../slideLayouts/slideLayout2.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video" Target="../media/media1.mp4"/><Relationship Id="rId5" Type="http://schemas.microsoft.com/office/2007/relationships/media" Target="../media/media1.mp4"/><Relationship Id="rId10" Type="http://schemas.openxmlformats.org/officeDocument/2006/relationships/image" Target="../media/image13.png"/><Relationship Id="rId4" Type="http://schemas.openxmlformats.org/officeDocument/2006/relationships/tags" Target="../tags/tag40.xml"/><Relationship Id="rId9"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9.xml"/><Relationship Id="rId3" Type="http://schemas.openxmlformats.org/officeDocument/2006/relationships/tags" Target="../tags/tag43.xml"/><Relationship Id="rId7" Type="http://schemas.openxmlformats.org/officeDocument/2006/relationships/slideLayout" Target="../slideLayouts/slideLayout2.xml"/><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tags" Target="../tags/tag46.xml"/><Relationship Id="rId5" Type="http://schemas.openxmlformats.org/officeDocument/2006/relationships/tags" Target="../tags/tag45.xml"/><Relationship Id="rId4" Type="http://schemas.openxmlformats.org/officeDocument/2006/relationships/tags" Target="../tags/tag44.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b417ff147d94f52b9f3a9caa37e12a6"/>
          <p:cNvPicPr>
            <a:picLocks noChangeAspect="1"/>
          </p:cNvPicPr>
          <p:nvPr/>
        </p:nvPicPr>
        <p:blipFill>
          <a:blip r:embed="rId16">
            <a:alphaModFix amt="5000"/>
          </a:blip>
          <a:stretch>
            <a:fillRect/>
          </a:stretch>
        </p:blipFill>
        <p:spPr>
          <a:xfrm>
            <a:off x="-635" y="2449195"/>
            <a:ext cx="12191365" cy="4403090"/>
          </a:xfrm>
          <a:prstGeom prst="rect">
            <a:avLst/>
          </a:prstGeom>
        </p:spPr>
      </p:pic>
      <p:sp>
        <p:nvSpPr>
          <p:cNvPr id="6" name="文本框 5"/>
          <p:cNvSpPr txBox="1"/>
          <p:nvPr/>
        </p:nvSpPr>
        <p:spPr>
          <a:xfrm>
            <a:off x="716915" y="2821940"/>
            <a:ext cx="10756900" cy="1568450"/>
          </a:xfrm>
          <a:prstGeom prst="rect">
            <a:avLst/>
          </a:prstGeom>
        </p:spPr>
        <p:txBody>
          <a:bodyPr wrap="square">
            <a:spAutoFit/>
            <a:extLst>
              <a:ext uri="{4A0BC546-FE56-4ADE-93B0-CB8AF2F6F144}">
                <wpsdc:textFrameExt xmlns="" xmlns:wpsdc="http://www.wps.cn/officeDocument/2022/drawingmlCustomData" type="text"/>
              </a:ext>
            </a:extLst>
          </a:bodyPr>
          <a:lstStyle/>
          <a:p>
            <a:pPr algn="ctr"/>
            <a:r>
              <a:rPr lang="zh-CN" altLang="en-US" sz="4800" b="1" dirty="0">
                <a:solidFill>
                  <a:srgbClr val="002060"/>
                </a:solidFill>
                <a:latin typeface="黑体" panose="02010609060101010101" charset="-122"/>
                <a:ea typeface="黑体" panose="02010609060101010101" charset="-122"/>
                <a:cs typeface="黑体" panose="02010609060101010101" charset="-122"/>
              </a:rPr>
              <a:t>基于深度学习的小鼠捕食行为的智能识别与预测</a:t>
            </a:r>
          </a:p>
        </p:txBody>
      </p:sp>
      <p:pic>
        <p:nvPicPr>
          <p:cNvPr id="22"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5952490" y="1017270"/>
            <a:ext cx="2353310" cy="717550"/>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15"/>
          <p:cNvSpPr/>
          <p:nvPr/>
        </p:nvSpPr>
        <p:spPr>
          <a:xfrm>
            <a:off x="-635" y="0"/>
            <a:ext cx="12192000" cy="2479675"/>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7"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724275" y="97155"/>
            <a:ext cx="4741545" cy="1445895"/>
          </a:xfrm>
          <a:prstGeom prst="rect">
            <a:avLst/>
          </a:prstGeom>
          <a:noFill/>
          <a:extLst>
            <a:ext uri="{909E8E84-426E-40DD-AFC4-6F175D3DCCD1}">
              <a14:hiddenFill xmlns:a14="http://schemas.microsoft.com/office/drawing/2010/main">
                <a:solidFill>
                  <a:srgbClr val="FFFFFF"/>
                </a:solidFill>
              </a14:hiddenFill>
            </a:ext>
          </a:extLst>
        </p:spPr>
      </p:pic>
      <p:grpSp>
        <p:nvGrpSpPr>
          <p:cNvPr id="2" name="组合 1"/>
          <p:cNvGrpSpPr/>
          <p:nvPr>
            <p:custDataLst>
              <p:tags r:id="rId1"/>
            </p:custDataLst>
          </p:nvPr>
        </p:nvGrpSpPr>
        <p:grpSpPr>
          <a:xfrm>
            <a:off x="2566670" y="5058410"/>
            <a:ext cx="7209155" cy="1149350"/>
            <a:chOff x="3051" y="7451"/>
            <a:chExt cx="11353" cy="1810"/>
          </a:xfrm>
        </p:grpSpPr>
        <p:sp>
          <p:nvSpPr>
            <p:cNvPr id="7" name="圆角矩形 6"/>
            <p:cNvSpPr/>
            <p:nvPr>
              <p:custDataLst>
                <p:tags r:id="rId2"/>
              </p:custDataLst>
            </p:nvPr>
          </p:nvSpPr>
          <p:spPr>
            <a:xfrm>
              <a:off x="3051" y="7467"/>
              <a:ext cx="1834" cy="6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答辩人</a:t>
              </a:r>
            </a:p>
          </p:txBody>
        </p:sp>
        <p:cxnSp>
          <p:nvCxnSpPr>
            <p:cNvPr id="10" name="直接连接符 9"/>
            <p:cNvCxnSpPr/>
            <p:nvPr>
              <p:custDataLst>
                <p:tags r:id="rId3"/>
              </p:custDataLst>
            </p:nvPr>
          </p:nvCxnSpPr>
          <p:spPr>
            <a:xfrm>
              <a:off x="4636" y="8119"/>
              <a:ext cx="3163" cy="0"/>
            </a:xfrm>
            <a:prstGeom prst="line">
              <a:avLst/>
            </a:prstGeom>
            <a:ln>
              <a:solidFill>
                <a:srgbClr val="1F4E79"/>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custDataLst>
                <p:tags r:id="rId4"/>
              </p:custDataLst>
            </p:nvPr>
          </p:nvSpPr>
          <p:spPr>
            <a:xfrm>
              <a:off x="5443" y="7514"/>
              <a:ext cx="1571" cy="1115"/>
            </a:xfrm>
            <a:prstGeom prst="rect">
              <a:avLst/>
            </a:prstGeom>
            <a:noFill/>
          </p:spPr>
          <p:txBody>
            <a:bodyPr wrap="square" rtlCol="0" anchor="t">
              <a:spAutoFit/>
            </a:bodyPr>
            <a:lstStyle/>
            <a:p>
              <a:r>
                <a:rPr lang="zh-CN" altLang="en-US" sz="2000" dirty="0">
                  <a:solidFill>
                    <a:srgbClr val="002060"/>
                  </a:solidFill>
                  <a:latin typeface="黑体" panose="02010609060101010101" charset="-122"/>
                  <a:ea typeface="黑体" panose="02010609060101010101" charset="-122"/>
                  <a:cs typeface="黑体" panose="02010609060101010101" charset="-122"/>
                  <a:sym typeface="+mn-lt"/>
                </a:rPr>
                <a:t>翟桂丰</a:t>
              </a:r>
              <a:r>
                <a:rPr lang="en-US" altLang="zh-CN" sz="2000" dirty="0">
                  <a:solidFill>
                    <a:srgbClr val="002060"/>
                  </a:solidFill>
                  <a:latin typeface="黑体" panose="02010609060101010101" charset="-122"/>
                  <a:ea typeface="黑体" panose="02010609060101010101" charset="-122"/>
                  <a:cs typeface="黑体" panose="02010609060101010101" charset="-122"/>
                  <a:sym typeface="+mn-lt"/>
                </a:rPr>
                <a:t>	</a:t>
              </a:r>
              <a:endParaRPr lang="zh-CN" altLang="en-US" sz="2000" dirty="0">
                <a:solidFill>
                  <a:srgbClr val="002060"/>
                </a:solidFill>
                <a:latin typeface="黑体" panose="02010609060101010101" charset="-122"/>
                <a:ea typeface="黑体" panose="02010609060101010101" charset="-122"/>
                <a:cs typeface="黑体" panose="02010609060101010101" charset="-122"/>
                <a:sym typeface="+mn-lt"/>
              </a:endParaRPr>
            </a:p>
          </p:txBody>
        </p:sp>
        <p:sp>
          <p:nvSpPr>
            <p:cNvPr id="11" name="圆角矩形 10"/>
            <p:cNvSpPr/>
            <p:nvPr>
              <p:custDataLst>
                <p:tags r:id="rId5"/>
              </p:custDataLst>
            </p:nvPr>
          </p:nvSpPr>
          <p:spPr>
            <a:xfrm>
              <a:off x="3051" y="8596"/>
              <a:ext cx="1834" cy="6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导师</a:t>
              </a:r>
            </a:p>
          </p:txBody>
        </p:sp>
        <p:cxnSp>
          <p:nvCxnSpPr>
            <p:cNvPr id="12" name="直接连接符 11"/>
            <p:cNvCxnSpPr/>
            <p:nvPr>
              <p:custDataLst>
                <p:tags r:id="rId6"/>
              </p:custDataLst>
            </p:nvPr>
          </p:nvCxnSpPr>
          <p:spPr>
            <a:xfrm>
              <a:off x="4636" y="9207"/>
              <a:ext cx="3186" cy="0"/>
            </a:xfrm>
            <a:prstGeom prst="line">
              <a:avLst/>
            </a:prstGeom>
            <a:ln>
              <a:solidFill>
                <a:srgbClr val="1F4E79"/>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custDataLst>
                <p:tags r:id="rId7"/>
              </p:custDataLst>
            </p:nvPr>
          </p:nvSpPr>
          <p:spPr>
            <a:xfrm>
              <a:off x="4994" y="8579"/>
              <a:ext cx="3593" cy="628"/>
            </a:xfrm>
            <a:prstGeom prst="rect">
              <a:avLst/>
            </a:prstGeom>
            <a:noFill/>
          </p:spPr>
          <p:txBody>
            <a:bodyPr wrap="square" rtlCol="0" anchor="t">
              <a:spAutoFit/>
            </a:bodyPr>
            <a:lstStyle/>
            <a:p>
              <a:r>
                <a:rPr lang="en-US" altLang="zh-CN" sz="2000" dirty="0">
                  <a:solidFill>
                    <a:srgbClr val="002060"/>
                  </a:solidFill>
                  <a:latin typeface="黑体" panose="02010609060101010101" charset="-122"/>
                  <a:ea typeface="黑体" panose="02010609060101010101" charset="-122"/>
                  <a:cs typeface="黑体" panose="02010609060101010101" charset="-122"/>
                  <a:sym typeface="+mn-lt"/>
                </a:rPr>
                <a:t>  </a:t>
              </a:r>
              <a:r>
                <a:rPr lang="zh-CN" altLang="en-US" sz="2000" dirty="0">
                  <a:solidFill>
                    <a:srgbClr val="002060"/>
                  </a:solidFill>
                  <a:latin typeface="黑体" panose="02010609060101010101" charset="-122"/>
                  <a:ea typeface="黑体" panose="02010609060101010101" charset="-122"/>
                  <a:cs typeface="黑体" panose="02010609060101010101" charset="-122"/>
                  <a:sym typeface="+mn-lt"/>
                </a:rPr>
                <a:t>周艺 教授</a:t>
              </a:r>
            </a:p>
          </p:txBody>
        </p:sp>
        <p:sp>
          <p:nvSpPr>
            <p:cNvPr id="18" name="圆角矩形 17"/>
            <p:cNvSpPr/>
            <p:nvPr>
              <p:custDataLst>
                <p:tags r:id="rId8"/>
              </p:custDataLst>
            </p:nvPr>
          </p:nvSpPr>
          <p:spPr>
            <a:xfrm>
              <a:off x="9169" y="7467"/>
              <a:ext cx="1834" cy="6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专业</a:t>
              </a:r>
            </a:p>
          </p:txBody>
        </p:sp>
        <p:cxnSp>
          <p:nvCxnSpPr>
            <p:cNvPr id="19" name="直接连接符 18"/>
            <p:cNvCxnSpPr/>
            <p:nvPr>
              <p:custDataLst>
                <p:tags r:id="rId9"/>
              </p:custDataLst>
            </p:nvPr>
          </p:nvCxnSpPr>
          <p:spPr>
            <a:xfrm>
              <a:off x="10897" y="8119"/>
              <a:ext cx="3125" cy="0"/>
            </a:xfrm>
            <a:prstGeom prst="line">
              <a:avLst/>
            </a:prstGeom>
            <a:ln>
              <a:solidFill>
                <a:srgbClr val="1F4E79"/>
              </a:solidFill>
            </a:ln>
          </p:spPr>
          <p:style>
            <a:lnRef idx="1">
              <a:schemeClr val="accent1"/>
            </a:lnRef>
            <a:fillRef idx="0">
              <a:schemeClr val="accent1"/>
            </a:fillRef>
            <a:effectRef idx="0">
              <a:schemeClr val="accent1"/>
            </a:effectRef>
            <a:fontRef idx="minor">
              <a:schemeClr val="tx1"/>
            </a:fontRef>
          </p:style>
        </p:cxnSp>
        <p:sp>
          <p:nvSpPr>
            <p:cNvPr id="20" name="文本框 19"/>
            <p:cNvSpPr txBox="1"/>
            <p:nvPr>
              <p:custDataLst>
                <p:tags r:id="rId10"/>
              </p:custDataLst>
            </p:nvPr>
          </p:nvSpPr>
          <p:spPr>
            <a:xfrm>
              <a:off x="11200" y="7451"/>
              <a:ext cx="2822" cy="628"/>
            </a:xfrm>
            <a:prstGeom prst="rect">
              <a:avLst/>
            </a:prstGeom>
            <a:noFill/>
          </p:spPr>
          <p:txBody>
            <a:bodyPr wrap="square" rtlCol="0" anchor="t">
              <a:spAutoFit/>
            </a:bodyPr>
            <a:lstStyle/>
            <a:p>
              <a:r>
                <a:rPr lang="zh-CN" sz="2000" dirty="0">
                  <a:solidFill>
                    <a:srgbClr val="002060"/>
                  </a:solidFill>
                  <a:latin typeface="黑体" panose="02010609060101010101" charset="-122"/>
                  <a:ea typeface="黑体" panose="02010609060101010101" charset="-122"/>
                  <a:cs typeface="黑体" panose="02010609060101010101" charset="-122"/>
                  <a:sym typeface="+mn-lt"/>
                </a:rPr>
                <a:t>生物医学工程</a:t>
              </a:r>
              <a:endParaRPr lang="zh-CN" altLang="en-US" sz="2000" dirty="0">
                <a:solidFill>
                  <a:srgbClr val="002060"/>
                </a:solidFill>
                <a:latin typeface="黑体" panose="02010609060101010101" charset="-122"/>
                <a:ea typeface="黑体" panose="02010609060101010101" charset="-122"/>
                <a:cs typeface="黑体" panose="02010609060101010101" charset="-122"/>
                <a:sym typeface="+mn-lt"/>
              </a:endParaRPr>
            </a:p>
          </p:txBody>
        </p:sp>
        <p:sp>
          <p:nvSpPr>
            <p:cNvPr id="23" name="圆角矩形 22"/>
            <p:cNvSpPr/>
            <p:nvPr>
              <p:custDataLst>
                <p:tags r:id="rId11"/>
              </p:custDataLst>
            </p:nvPr>
          </p:nvSpPr>
          <p:spPr>
            <a:xfrm>
              <a:off x="9169" y="8596"/>
              <a:ext cx="1834" cy="6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日期</a:t>
              </a:r>
            </a:p>
          </p:txBody>
        </p:sp>
        <p:cxnSp>
          <p:nvCxnSpPr>
            <p:cNvPr id="24" name="直接连接符 23"/>
            <p:cNvCxnSpPr/>
            <p:nvPr>
              <p:custDataLst>
                <p:tags r:id="rId12"/>
              </p:custDataLst>
            </p:nvPr>
          </p:nvCxnSpPr>
          <p:spPr>
            <a:xfrm>
              <a:off x="10897" y="9207"/>
              <a:ext cx="3072" cy="0"/>
            </a:xfrm>
            <a:prstGeom prst="line">
              <a:avLst/>
            </a:prstGeom>
            <a:ln>
              <a:solidFill>
                <a:srgbClr val="1F4E79"/>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custDataLst>
                <p:tags r:id="rId13"/>
              </p:custDataLst>
            </p:nvPr>
          </p:nvSpPr>
          <p:spPr>
            <a:xfrm>
              <a:off x="11200" y="8579"/>
              <a:ext cx="3204" cy="665"/>
            </a:xfrm>
            <a:prstGeom prst="rect">
              <a:avLst/>
            </a:prstGeom>
            <a:noFill/>
          </p:spPr>
          <p:txBody>
            <a:bodyPr wrap="square" rtlCol="0" anchor="t">
              <a:noAutofit/>
            </a:bodyPr>
            <a:lstStyle/>
            <a:p>
              <a:r>
                <a:rPr lang="en-US" altLang="zh-CN" sz="2000" dirty="0">
                  <a:solidFill>
                    <a:srgbClr val="002060"/>
                  </a:solidFill>
                  <a:latin typeface="黑体" panose="02010609060101010101" charset="-122"/>
                  <a:ea typeface="黑体" panose="02010609060101010101" charset="-122"/>
                  <a:cs typeface="黑体" panose="02010609060101010101" charset="-122"/>
                  <a:sym typeface="+mn-lt"/>
                </a:rPr>
                <a:t>2024</a:t>
              </a:r>
              <a:r>
                <a:rPr lang="zh-CN" altLang="en-US" sz="2000" dirty="0">
                  <a:solidFill>
                    <a:srgbClr val="002060"/>
                  </a:solidFill>
                  <a:latin typeface="黑体" panose="02010609060101010101" charset="-122"/>
                  <a:ea typeface="黑体" panose="02010609060101010101" charset="-122"/>
                  <a:cs typeface="黑体" panose="02010609060101010101" charset="-122"/>
                  <a:sym typeface="+mn-lt"/>
                </a:rPr>
                <a:t>年</a:t>
              </a:r>
              <a:r>
                <a:rPr lang="en-US" altLang="zh-CN" sz="2000" dirty="0">
                  <a:solidFill>
                    <a:srgbClr val="002060"/>
                  </a:solidFill>
                  <a:latin typeface="黑体" panose="02010609060101010101" charset="-122"/>
                  <a:ea typeface="黑体" panose="02010609060101010101" charset="-122"/>
                  <a:cs typeface="黑体" panose="02010609060101010101" charset="-122"/>
                  <a:sym typeface="+mn-lt"/>
                </a:rPr>
                <a:t>12</a:t>
              </a:r>
              <a:r>
                <a:rPr lang="zh-CN" altLang="en-US" sz="2000" dirty="0">
                  <a:solidFill>
                    <a:srgbClr val="002060"/>
                  </a:solidFill>
                  <a:latin typeface="黑体" panose="02010609060101010101" charset="-122"/>
                  <a:ea typeface="黑体" panose="02010609060101010101" charset="-122"/>
                  <a:cs typeface="黑体" panose="02010609060101010101" charset="-122"/>
                  <a:sym typeface="+mn-lt"/>
                </a:rPr>
                <a:t>月</a:t>
              </a:r>
              <a:r>
                <a:rPr lang="en-US" altLang="zh-CN" sz="2000" dirty="0">
                  <a:solidFill>
                    <a:srgbClr val="002060"/>
                  </a:solidFill>
                  <a:latin typeface="黑体" panose="02010609060101010101" charset="-122"/>
                  <a:ea typeface="黑体" panose="02010609060101010101" charset="-122"/>
                  <a:cs typeface="黑体" panose="02010609060101010101" charset="-122"/>
                  <a:sym typeface="+mn-lt"/>
                </a:rPr>
                <a:t>12</a:t>
              </a:r>
              <a:r>
                <a:rPr lang="zh-CN" altLang="en-US" sz="2000" dirty="0">
                  <a:solidFill>
                    <a:srgbClr val="002060"/>
                  </a:solidFill>
                  <a:latin typeface="黑体" panose="02010609060101010101" charset="-122"/>
                  <a:ea typeface="黑体" panose="02010609060101010101" charset="-122"/>
                  <a:cs typeface="黑体" panose="02010609060101010101" charset="-122"/>
                  <a:sym typeface="+mn-lt"/>
                </a:rPr>
                <a:t>日</a:t>
              </a:r>
            </a:p>
          </p:txBody>
        </p:sp>
      </p:grpSp>
      <p:sp>
        <p:nvSpPr>
          <p:cNvPr id="4" name="文本框 3"/>
          <p:cNvSpPr txBox="1"/>
          <p:nvPr/>
        </p:nvSpPr>
        <p:spPr>
          <a:xfrm>
            <a:off x="4142739" y="1831022"/>
            <a:ext cx="4399681" cy="584775"/>
          </a:xfrm>
          <a:prstGeom prst="rect">
            <a:avLst/>
          </a:prstGeom>
        </p:spPr>
        <p:txBody>
          <a:bodyPr wrap="square">
            <a:spAutoFit/>
            <a:extLst>
              <a:ext uri="{4A0BC546-FE56-4ADE-93B0-CB8AF2F6F144}">
                <wpsdc:textFrameExt xmlns="" xmlns:wpsdc="http://www.wps.cn/officeDocument/2022/drawingmlCustomData" type="text"/>
              </a:ext>
            </a:extLst>
          </a:bodyPr>
          <a:lstStyle/>
          <a:p>
            <a:pPr algn="ctr"/>
            <a:r>
              <a:rPr lang="zh-CN" altLang="en-US" sz="3200" b="1" dirty="0">
                <a:solidFill>
                  <a:schemeClr val="bg1"/>
                </a:solidFill>
                <a:latin typeface="黑体" panose="02010609060101010101" charset="-122"/>
                <a:ea typeface="黑体" panose="02010609060101010101" charset="-122"/>
                <a:cs typeface="黑体" panose="02010609060101010101" charset="-122"/>
              </a:rPr>
              <a:t>硕士研究生开题</a:t>
            </a:r>
            <a:r>
              <a:rPr lang="zh-CN" sz="3200" b="1" dirty="0">
                <a:solidFill>
                  <a:schemeClr val="bg1"/>
                </a:solidFill>
                <a:latin typeface="黑体" panose="02010609060101010101" charset="-122"/>
                <a:ea typeface="黑体" panose="02010609060101010101" charset="-122"/>
                <a:cs typeface="黑体" panose="02010609060101010101" charset="-122"/>
              </a:rPr>
              <a:t>答辩</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F06C3-E319-7195-13FF-8F342898F7D6}"/>
            </a:ext>
          </a:extLst>
        </p:cNvPr>
        <p:cNvGrpSpPr/>
        <p:nvPr/>
      </p:nvGrpSpPr>
      <p:grpSpPr>
        <a:xfrm>
          <a:off x="0" y="0"/>
          <a:ext cx="0" cy="0"/>
          <a:chOff x="0" y="0"/>
          <a:chExt cx="0" cy="0"/>
        </a:xfrm>
      </p:grpSpPr>
      <p:sp>
        <p:nvSpPr>
          <p:cNvPr id="9" name="矩形 8">
            <a:extLst>
              <a:ext uri="{FF2B5EF4-FFF2-40B4-BE49-F238E27FC236}">
                <a16:creationId xmlns:a16="http://schemas.microsoft.com/office/drawing/2014/main" id="{1690B431-3567-D9EF-2B20-9C72D9E571FE}"/>
              </a:ext>
            </a:extLst>
          </p:cNvPr>
          <p:cNvSpPr/>
          <p:nvPr/>
        </p:nvSpPr>
        <p:spPr>
          <a:xfrm>
            <a:off x="1448600" y="1413340"/>
            <a:ext cx="9294800" cy="3659734"/>
          </a:xfrm>
          <a:prstGeom prst="rect">
            <a:avLst/>
          </a:prstGeom>
          <a:solidFill>
            <a:schemeClr val="bg1"/>
          </a:solidFill>
          <a:ln>
            <a:solidFill>
              <a:schemeClr val="bg1">
                <a:lumMod val="85000"/>
              </a:schemeClr>
            </a:solidFill>
          </a:ln>
          <a:effectLst>
            <a:outerShdw blurRad="165100" dist="38100" dir="102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50</a:t>
            </a:r>
            <a:endParaRPr lang="zh-CN" altLang="en-US" dirty="0"/>
          </a:p>
        </p:txBody>
      </p:sp>
      <p:sp>
        <p:nvSpPr>
          <p:cNvPr id="11" name="灯片编号占位符 10">
            <a:extLst>
              <a:ext uri="{FF2B5EF4-FFF2-40B4-BE49-F238E27FC236}">
                <a16:creationId xmlns:a16="http://schemas.microsoft.com/office/drawing/2014/main" id="{BB436A53-3777-CE21-613D-E59CD0B69B0D}"/>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10</a:t>
            </a:fld>
            <a:endParaRPr lang="zh-CN" altLang="en-US" sz="1400">
              <a:solidFill>
                <a:schemeClr val="tx1"/>
              </a:solidFill>
              <a:latin typeface="Times New Roman" panose="02020603050405020304" charset="0"/>
              <a:cs typeface="Times New Roman" panose="02020603050405020304" charset="0"/>
            </a:endParaRPr>
          </a:p>
        </p:txBody>
      </p:sp>
      <p:sp>
        <p:nvSpPr>
          <p:cNvPr id="4" name="文本框 3">
            <a:extLst>
              <a:ext uri="{FF2B5EF4-FFF2-40B4-BE49-F238E27FC236}">
                <a16:creationId xmlns:a16="http://schemas.microsoft.com/office/drawing/2014/main" id="{C5D55395-4516-B881-6581-6F1B0336A961}"/>
              </a:ext>
            </a:extLst>
          </p:cNvPr>
          <p:cNvSpPr txBox="1"/>
          <p:nvPr>
            <p:custDataLst>
              <p:tags r:id="rId1"/>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研究内容与方法</a:t>
            </a:r>
          </a:p>
        </p:txBody>
      </p:sp>
      <p:pic>
        <p:nvPicPr>
          <p:cNvPr id="22" name="Picture 2">
            <a:extLst>
              <a:ext uri="{FF2B5EF4-FFF2-40B4-BE49-F238E27FC236}">
                <a16:creationId xmlns:a16="http://schemas.microsoft.com/office/drawing/2014/main" id="{84710227-8B9E-F867-F592-EA39C4F2092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descr="2-3">
            <a:extLst>
              <a:ext uri="{FF2B5EF4-FFF2-40B4-BE49-F238E27FC236}">
                <a16:creationId xmlns:a16="http://schemas.microsoft.com/office/drawing/2014/main" id="{72F1A663-24B7-ADE3-EE53-3A5C847A949D}"/>
              </a:ext>
            </a:extLst>
          </p:cNvPr>
          <p:cNvPicPr>
            <a:picLocks noChangeAspect="1"/>
          </p:cNvPicPr>
          <p:nvPr/>
        </p:nvPicPr>
        <p:blipFill>
          <a:blip r:embed="rId8"/>
          <a:stretch>
            <a:fillRect/>
          </a:stretch>
        </p:blipFill>
        <p:spPr>
          <a:xfrm>
            <a:off x="1655050" y="1561252"/>
            <a:ext cx="8813062" cy="3435722"/>
          </a:xfrm>
          <a:prstGeom prst="rect">
            <a:avLst/>
          </a:prstGeom>
        </p:spPr>
      </p:pic>
      <p:sp>
        <p:nvSpPr>
          <p:cNvPr id="3" name="矩形 2">
            <a:extLst>
              <a:ext uri="{FF2B5EF4-FFF2-40B4-BE49-F238E27FC236}">
                <a16:creationId xmlns:a16="http://schemas.microsoft.com/office/drawing/2014/main" id="{478948FB-2DD1-ED1C-3C03-9DBB7ED2D6DC}"/>
              </a:ext>
            </a:extLst>
          </p:cNvPr>
          <p:cNvSpPr/>
          <p:nvPr/>
        </p:nvSpPr>
        <p:spPr>
          <a:xfrm>
            <a:off x="1655050" y="1497386"/>
            <a:ext cx="602404" cy="42357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D6913C6E-387E-4E19-9E90-C5C0B02B435B}"/>
              </a:ext>
            </a:extLst>
          </p:cNvPr>
          <p:cNvSpPr/>
          <p:nvPr/>
        </p:nvSpPr>
        <p:spPr>
          <a:xfrm>
            <a:off x="5854002" y="1477210"/>
            <a:ext cx="443753" cy="29583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3E408940-CE43-5CA0-9184-5BC7DBA0139B}"/>
              </a:ext>
            </a:extLst>
          </p:cNvPr>
          <p:cNvSpPr/>
          <p:nvPr/>
        </p:nvSpPr>
        <p:spPr>
          <a:xfrm>
            <a:off x="6636645" y="1477210"/>
            <a:ext cx="602404" cy="42357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8C934621-E758-849E-F209-0BB0C044360A}"/>
              </a:ext>
            </a:extLst>
          </p:cNvPr>
          <p:cNvSpPr txBox="1"/>
          <p:nvPr>
            <p:custDataLst>
              <p:tags r:id="rId2"/>
            </p:custDataLst>
          </p:nvPr>
        </p:nvSpPr>
        <p:spPr>
          <a:xfrm>
            <a:off x="428340" y="832019"/>
            <a:ext cx="7773672"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400" dirty="0">
                <a:solidFill>
                  <a:srgbClr val="002060"/>
                </a:solidFill>
                <a:latin typeface="黑体" panose="02010609060101010101" charset="-122"/>
                <a:ea typeface="黑体" panose="02010609060101010101" charset="-122"/>
                <a:cs typeface="宋体" panose="02010600030101010101" pitchFamily="2" charset="-122"/>
                <a:sym typeface="+mn-ea"/>
              </a:rPr>
              <a:t>第一部分：小鼠捕食行为的实时互动平台</a:t>
            </a:r>
          </a:p>
        </p:txBody>
      </p:sp>
      <p:sp>
        <p:nvSpPr>
          <p:cNvPr id="8" name="文本框 7">
            <a:extLst>
              <a:ext uri="{FF2B5EF4-FFF2-40B4-BE49-F238E27FC236}">
                <a16:creationId xmlns:a16="http://schemas.microsoft.com/office/drawing/2014/main" id="{0B8F1115-DB26-9B4F-CDC1-32FDA0C0A769}"/>
              </a:ext>
            </a:extLst>
          </p:cNvPr>
          <p:cNvSpPr txBox="1"/>
          <p:nvPr/>
        </p:nvSpPr>
        <p:spPr>
          <a:xfrm>
            <a:off x="1027900" y="5081016"/>
            <a:ext cx="10132359" cy="1667764"/>
          </a:xfrm>
          <a:prstGeom prst="rect">
            <a:avLst/>
          </a:prstGeom>
          <a:noFill/>
        </p:spPr>
        <p:txBody>
          <a:bodyPr wrap="square" rtlCol="0">
            <a:spAutoFit/>
          </a:bodyPr>
          <a:lstStyle/>
          <a:p>
            <a:pPr>
              <a:lnSpc>
                <a:spcPct val="150000"/>
              </a:lnSpc>
            </a:pPr>
            <a:r>
              <a:rPr lang="en-US" altLang="zh-CN" sz="2400" dirty="0">
                <a:solidFill>
                  <a:srgbClr val="000000"/>
                </a:solidFill>
                <a:latin typeface="仿宋" panose="02010609060101010101" pitchFamily="49" charset="-122"/>
                <a:ea typeface="仿宋" panose="02010609060101010101" pitchFamily="49" charset="-122"/>
              </a:rPr>
              <a:t>    </a:t>
            </a:r>
            <a:r>
              <a:rPr lang="zh-CN" altLang="en-US" sz="2400" b="0" dirty="0">
                <a:solidFill>
                  <a:srgbClr val="000000"/>
                </a:solidFill>
                <a:effectLst/>
                <a:latin typeface="仿宋" panose="02010609060101010101" pitchFamily="49" charset="-122"/>
                <a:ea typeface="仿宋" panose="02010609060101010101" pitchFamily="49" charset="-122"/>
              </a:rPr>
              <a:t>目前，课题组已经搭建出一个实时交互平台来研究啮齿动物的捕食性追求以及动态决策。人工猎物由闭环系统磁控，以可编程策略模拟逃跑的猎物。</a:t>
            </a:r>
            <a:endParaRPr lang="zh-CN" altLang="en-US" sz="2400" dirty="0">
              <a:latin typeface="仿宋" panose="02010609060101010101" pitchFamily="49" charset="-122"/>
              <a:ea typeface="仿宋" panose="02010609060101010101" pitchFamily="49" charset="-122"/>
            </a:endParaRPr>
          </a:p>
        </p:txBody>
      </p:sp>
      <p:pic>
        <p:nvPicPr>
          <p:cNvPr id="10" name="Picture 2">
            <a:extLst>
              <a:ext uri="{FF2B5EF4-FFF2-40B4-BE49-F238E27FC236}">
                <a16:creationId xmlns:a16="http://schemas.microsoft.com/office/drawing/2014/main" id="{6BD78FB8-71EF-CB35-889A-22B39687B09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a:extLst>
              <a:ext uri="{FF2B5EF4-FFF2-40B4-BE49-F238E27FC236}">
                <a16:creationId xmlns:a16="http://schemas.microsoft.com/office/drawing/2014/main" id="{39EC3CFB-5972-09E4-B2A9-4C5DA8F1A80B}"/>
              </a:ext>
            </a:extLst>
          </p:cNvPr>
          <p:cNvSpPr txBox="1"/>
          <p:nvPr>
            <p:custDataLst>
              <p:tags r:id="rId3"/>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pic>
        <p:nvPicPr>
          <p:cNvPr id="13" name="Picture 2">
            <a:extLst>
              <a:ext uri="{FF2B5EF4-FFF2-40B4-BE49-F238E27FC236}">
                <a16:creationId xmlns:a16="http://schemas.microsoft.com/office/drawing/2014/main" id="{C4A6F61A-EDE3-E2FE-F821-9CC578817BA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a:extLst>
              <a:ext uri="{FF2B5EF4-FFF2-40B4-BE49-F238E27FC236}">
                <a16:creationId xmlns:a16="http://schemas.microsoft.com/office/drawing/2014/main" id="{0C3D0467-B2AB-1EF7-2BFF-6558B9D9AAD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16" name="文本框 15">
            <a:extLst>
              <a:ext uri="{FF2B5EF4-FFF2-40B4-BE49-F238E27FC236}">
                <a16:creationId xmlns:a16="http://schemas.microsoft.com/office/drawing/2014/main" id="{C8B343F9-156C-E713-FD29-3E9DBC55F776}"/>
              </a:ext>
            </a:extLst>
          </p:cNvPr>
          <p:cNvSpPr txBox="1"/>
          <p:nvPr>
            <p:custDataLst>
              <p:tags r:id="rId4"/>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grpSp>
        <p:nvGrpSpPr>
          <p:cNvPr id="15" name="组合 14">
            <a:extLst>
              <a:ext uri="{FF2B5EF4-FFF2-40B4-BE49-F238E27FC236}">
                <a16:creationId xmlns:a16="http://schemas.microsoft.com/office/drawing/2014/main" id="{FF36AAA5-FC0A-4DAE-83DA-635BF4C1F086}"/>
              </a:ext>
            </a:extLst>
          </p:cNvPr>
          <p:cNvGrpSpPr/>
          <p:nvPr/>
        </p:nvGrpSpPr>
        <p:grpSpPr>
          <a:xfrm>
            <a:off x="0" y="1"/>
            <a:ext cx="12192000" cy="668096"/>
            <a:chOff x="0" y="-13027"/>
            <a:chExt cx="12192000" cy="576731"/>
          </a:xfrm>
        </p:grpSpPr>
        <p:sp>
          <p:nvSpPr>
            <p:cNvPr id="25" name="矩形 24">
              <a:extLst>
                <a:ext uri="{FF2B5EF4-FFF2-40B4-BE49-F238E27FC236}">
                  <a16:creationId xmlns:a16="http://schemas.microsoft.com/office/drawing/2014/main" id="{F4EA0C2D-4247-09F2-51CD-A13DD703EC61}"/>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6" name="文本框 25">
              <a:extLst>
                <a:ext uri="{FF2B5EF4-FFF2-40B4-BE49-F238E27FC236}">
                  <a16:creationId xmlns:a16="http://schemas.microsoft.com/office/drawing/2014/main" id="{260F03F1-91E5-2D26-1B70-5AB533FF7F9E}"/>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研究背景</a:t>
              </a:r>
            </a:p>
          </p:txBody>
        </p:sp>
        <p:sp>
          <p:nvSpPr>
            <p:cNvPr id="27" name="文本框 26">
              <a:extLst>
                <a:ext uri="{FF2B5EF4-FFF2-40B4-BE49-F238E27FC236}">
                  <a16:creationId xmlns:a16="http://schemas.microsoft.com/office/drawing/2014/main" id="{9217377A-79CE-2F84-39CF-95F7E5B278D7}"/>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28" name="文本框 27">
              <a:extLst>
                <a:ext uri="{FF2B5EF4-FFF2-40B4-BE49-F238E27FC236}">
                  <a16:creationId xmlns:a16="http://schemas.microsoft.com/office/drawing/2014/main" id="{E7EA676C-6831-658C-650A-FEF209502F72}"/>
                </a:ext>
              </a:extLst>
            </p:cNvPr>
            <p:cNvSpPr txBox="1"/>
            <p:nvPr/>
          </p:nvSpPr>
          <p:spPr>
            <a:xfrm>
              <a:off x="6297755" y="82099"/>
              <a:ext cx="1916685"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b="1" dirty="0">
                  <a:solidFill>
                    <a:schemeClr val="bg1"/>
                  </a:solidFill>
                  <a:latin typeface="黑体" panose="02010609060101010101" pitchFamily="49" charset="-122"/>
                  <a:ea typeface="黑体" panose="02010609060101010101" pitchFamily="49" charset="-122"/>
                </a:rPr>
                <a:t>研究方法</a:t>
              </a:r>
            </a:p>
          </p:txBody>
        </p:sp>
        <p:sp>
          <p:nvSpPr>
            <p:cNvPr id="29" name="文本框 28">
              <a:extLst>
                <a:ext uri="{FF2B5EF4-FFF2-40B4-BE49-F238E27FC236}">
                  <a16:creationId xmlns:a16="http://schemas.microsoft.com/office/drawing/2014/main" id="{38EC132C-AFF0-80AF-DC44-16617A2F4C14}"/>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现有研究结果</a:t>
              </a:r>
            </a:p>
          </p:txBody>
        </p:sp>
      </p:grpSp>
    </p:spTree>
    <p:extLst>
      <p:ext uri="{BB962C8B-B14F-4D97-AF65-F5344CB8AC3E}">
        <p14:creationId xmlns:p14="http://schemas.microsoft.com/office/powerpoint/2010/main" val="16490613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5AF191-74C1-D88F-AEA8-1D866DB36FFB}"/>
            </a:ext>
          </a:extLst>
        </p:cNvPr>
        <p:cNvGrpSpPr/>
        <p:nvPr/>
      </p:nvGrpSpPr>
      <p:grpSpPr>
        <a:xfrm>
          <a:off x="0" y="0"/>
          <a:ext cx="0" cy="0"/>
          <a:chOff x="0" y="0"/>
          <a:chExt cx="0" cy="0"/>
        </a:xfrm>
      </p:grpSpPr>
      <p:sp>
        <p:nvSpPr>
          <p:cNvPr id="11" name="灯片编号占位符 10">
            <a:extLst>
              <a:ext uri="{FF2B5EF4-FFF2-40B4-BE49-F238E27FC236}">
                <a16:creationId xmlns:a16="http://schemas.microsoft.com/office/drawing/2014/main" id="{9883919B-ACA5-E3AE-6A03-EF9B18B3D787}"/>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11</a:t>
            </a:fld>
            <a:endParaRPr lang="zh-CN" altLang="en-US" sz="1400">
              <a:solidFill>
                <a:schemeClr val="tx1"/>
              </a:solidFill>
              <a:latin typeface="Times New Roman" panose="02020603050405020304" charset="0"/>
              <a:cs typeface="Times New Roman" panose="02020603050405020304" charset="0"/>
            </a:endParaRPr>
          </a:p>
        </p:txBody>
      </p:sp>
      <p:pic>
        <p:nvPicPr>
          <p:cNvPr id="22" name="Picture 2">
            <a:extLst>
              <a:ext uri="{FF2B5EF4-FFF2-40B4-BE49-F238E27FC236}">
                <a16:creationId xmlns:a16="http://schemas.microsoft.com/office/drawing/2014/main" id="{3F714B43-D2A0-4A81-92DE-8369E13AC5E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4823B18B-2A84-698B-201F-34EDA55169E9}"/>
              </a:ext>
            </a:extLst>
          </p:cNvPr>
          <p:cNvSpPr txBox="1"/>
          <p:nvPr>
            <p:custDataLst>
              <p:tags r:id="rId1"/>
            </p:custDataLst>
          </p:nvPr>
        </p:nvSpPr>
        <p:spPr>
          <a:xfrm>
            <a:off x="621030" y="864870"/>
            <a:ext cx="5474970"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400" dirty="0">
                <a:solidFill>
                  <a:srgbClr val="002060"/>
                </a:solidFill>
                <a:latin typeface="黑体" panose="02010609060101010101" charset="-122"/>
                <a:ea typeface="黑体" panose="02010609060101010101" charset="-122"/>
                <a:cs typeface="宋体" panose="02010600030101010101" pitchFamily="2" charset="-122"/>
                <a:sym typeface="+mn-ea"/>
              </a:rPr>
              <a:t>第二部分：小鼠捕食行为识别系统</a:t>
            </a:r>
          </a:p>
        </p:txBody>
      </p:sp>
      <p:sp>
        <p:nvSpPr>
          <p:cNvPr id="6" name="文本框 4">
            <a:extLst>
              <a:ext uri="{FF2B5EF4-FFF2-40B4-BE49-F238E27FC236}">
                <a16:creationId xmlns:a16="http://schemas.microsoft.com/office/drawing/2014/main" id="{FC0C116D-361A-92DD-4F9A-1D2CEF8A6C7E}"/>
              </a:ext>
            </a:extLst>
          </p:cNvPr>
          <p:cNvSpPr txBox="1">
            <a:spLocks noChangeArrowheads="1"/>
          </p:cNvSpPr>
          <p:nvPr>
            <p:custDataLst>
              <p:tags r:id="rId2"/>
            </p:custDataLst>
          </p:nvPr>
        </p:nvSpPr>
        <p:spPr bwMode="auto">
          <a:xfrm>
            <a:off x="726440" y="1490980"/>
            <a:ext cx="6727825" cy="497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l" eaLnBrk="1" hangingPunct="1"/>
            <a:r>
              <a:rPr lang="en-US" altLang="zh-CN" b="1" dirty="0">
                <a:solidFill>
                  <a:schemeClr val="tx1"/>
                </a:solidFill>
                <a:uFillTx/>
                <a:latin typeface="仿宋" panose="02010609060101010101" pitchFamily="49" charset="-122"/>
                <a:ea typeface="仿宋" panose="02010609060101010101" pitchFamily="49" charset="-122"/>
                <a:cs typeface="楷体" panose="02010609060101010101" charset="-122"/>
              </a:rPr>
              <a:t>1.</a:t>
            </a:r>
            <a:r>
              <a:rPr lang="zh-CN" altLang="en-US" b="1" dirty="0">
                <a:solidFill>
                  <a:schemeClr val="tx1"/>
                </a:solidFill>
                <a:uFillTx/>
                <a:latin typeface="仿宋" panose="02010609060101010101" pitchFamily="49" charset="-122"/>
                <a:ea typeface="仿宋" panose="02010609060101010101" pitchFamily="49" charset="-122"/>
                <a:cs typeface="楷体" panose="02010609060101010101" charset="-122"/>
              </a:rPr>
              <a:t>构建捕食行为数据集</a:t>
            </a:r>
          </a:p>
        </p:txBody>
      </p:sp>
      <p:sp>
        <p:nvSpPr>
          <p:cNvPr id="7" name="文本框 4">
            <a:extLst>
              <a:ext uri="{FF2B5EF4-FFF2-40B4-BE49-F238E27FC236}">
                <a16:creationId xmlns:a16="http://schemas.microsoft.com/office/drawing/2014/main" id="{39593FED-63FA-5361-D7E1-FFC15DC2ECC2}"/>
              </a:ext>
            </a:extLst>
          </p:cNvPr>
          <p:cNvSpPr txBox="1">
            <a:spLocks noChangeArrowheads="1"/>
          </p:cNvSpPr>
          <p:nvPr>
            <p:custDataLst>
              <p:tags r:id="rId3"/>
            </p:custDataLst>
          </p:nvPr>
        </p:nvSpPr>
        <p:spPr bwMode="auto">
          <a:xfrm>
            <a:off x="845820" y="1986280"/>
            <a:ext cx="4781550" cy="1738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just" eaLnBrk="1" hangingPunct="1">
              <a:lnSpc>
                <a:spcPct val="150000"/>
              </a:lnSpc>
            </a:pPr>
            <a:r>
              <a:rPr lang="en-US" altLang="zh-CN" sz="2600" dirty="0">
                <a:solidFill>
                  <a:schemeClr val="tx1"/>
                </a:solidFill>
                <a:uFillTx/>
                <a:latin typeface="仿宋" panose="02010609060101010101" pitchFamily="49" charset="-122"/>
                <a:ea typeface="仿宋" panose="02010609060101010101" pitchFamily="49" charset="-122"/>
                <a:cs typeface="楷体" panose="02010609060101010101" charset="-122"/>
              </a:rPr>
              <a:t>(1)</a:t>
            </a:r>
            <a:r>
              <a:rPr lang="zh-CN" altLang="en-US" sz="2600" dirty="0">
                <a:solidFill>
                  <a:schemeClr val="tx1"/>
                </a:solidFill>
                <a:uFillTx/>
                <a:latin typeface="仿宋" panose="02010609060101010101" pitchFamily="49" charset="-122"/>
                <a:ea typeface="仿宋" panose="02010609060101010101" pitchFamily="49" charset="-122"/>
                <a:sym typeface="+mn-ea"/>
              </a:rPr>
              <a:t>搭建数据采集装置。</a:t>
            </a:r>
          </a:p>
          <a:p>
            <a:pPr algn="just" eaLnBrk="1" hangingPunct="1">
              <a:lnSpc>
                <a:spcPct val="150000"/>
              </a:lnSpc>
            </a:pPr>
            <a:r>
              <a:rPr lang="en-US" altLang="zh-CN" sz="2600" dirty="0">
                <a:solidFill>
                  <a:schemeClr val="tx1"/>
                </a:solidFill>
                <a:uFillTx/>
                <a:latin typeface="仿宋" panose="02010609060101010101" pitchFamily="49" charset="-122"/>
                <a:ea typeface="仿宋" panose="02010609060101010101" pitchFamily="49" charset="-122"/>
                <a:cs typeface="楷体" panose="02010609060101010101" charset="-122"/>
              </a:rPr>
              <a:t>(2)</a:t>
            </a:r>
            <a:r>
              <a:rPr lang="zh-CN" altLang="en-US" sz="2600" dirty="0">
                <a:solidFill>
                  <a:schemeClr val="tx1"/>
                </a:solidFill>
                <a:uFillTx/>
                <a:latin typeface="仿宋" panose="02010609060101010101" pitchFamily="49" charset="-122"/>
                <a:ea typeface="仿宋" panose="02010609060101010101" pitchFamily="49" charset="-122"/>
                <a:cs typeface="楷体" panose="02010609060101010101" charset="-122"/>
              </a:rPr>
              <a:t>采集图像数据并统一标注。</a:t>
            </a:r>
          </a:p>
          <a:p>
            <a:pPr algn="just" eaLnBrk="1" hangingPunct="1">
              <a:lnSpc>
                <a:spcPct val="150000"/>
              </a:lnSpc>
            </a:pPr>
            <a:r>
              <a:rPr lang="en-US" altLang="zh-CN" sz="2600" dirty="0">
                <a:solidFill>
                  <a:schemeClr val="tx1"/>
                </a:solidFill>
                <a:uFillTx/>
                <a:latin typeface="仿宋" panose="02010609060101010101" pitchFamily="49" charset="-122"/>
                <a:ea typeface="仿宋" panose="02010609060101010101" pitchFamily="49" charset="-122"/>
                <a:cs typeface="楷体" panose="02010609060101010101" charset="-122"/>
              </a:rPr>
              <a:t>(3)</a:t>
            </a:r>
            <a:r>
              <a:rPr lang="zh-CN" altLang="en-US" sz="2600" dirty="0">
                <a:solidFill>
                  <a:schemeClr val="tx1"/>
                </a:solidFill>
                <a:uFillTx/>
                <a:latin typeface="仿宋" panose="02010609060101010101" pitchFamily="49" charset="-122"/>
                <a:ea typeface="仿宋" panose="02010609060101010101" pitchFamily="49" charset="-122"/>
                <a:cs typeface="楷体" panose="02010609060101010101" charset="-122"/>
              </a:rPr>
              <a:t>数据预处理。</a:t>
            </a:r>
          </a:p>
        </p:txBody>
      </p:sp>
      <p:sp>
        <p:nvSpPr>
          <p:cNvPr id="8" name="文本框 4">
            <a:extLst>
              <a:ext uri="{FF2B5EF4-FFF2-40B4-BE49-F238E27FC236}">
                <a16:creationId xmlns:a16="http://schemas.microsoft.com/office/drawing/2014/main" id="{B55BE18A-FC26-406D-D576-CEC1F812EF82}"/>
              </a:ext>
            </a:extLst>
          </p:cNvPr>
          <p:cNvSpPr txBox="1">
            <a:spLocks noChangeArrowheads="1"/>
          </p:cNvSpPr>
          <p:nvPr>
            <p:custDataLst>
              <p:tags r:id="rId4"/>
            </p:custDataLst>
          </p:nvPr>
        </p:nvSpPr>
        <p:spPr bwMode="auto">
          <a:xfrm>
            <a:off x="726440" y="4004945"/>
            <a:ext cx="6727825" cy="497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l" eaLnBrk="1" hangingPunct="1"/>
            <a:r>
              <a:rPr lang="en-US" altLang="zh-CN" b="1" dirty="0">
                <a:solidFill>
                  <a:schemeClr val="tx1"/>
                </a:solidFill>
                <a:uFillTx/>
                <a:latin typeface="仿宋" panose="02010609060101010101" pitchFamily="49" charset="-122"/>
                <a:ea typeface="仿宋" panose="02010609060101010101" pitchFamily="49" charset="-122"/>
                <a:cs typeface="楷体" panose="02010609060101010101" charset="-122"/>
              </a:rPr>
              <a:t>2.</a:t>
            </a:r>
            <a:r>
              <a:rPr lang="zh-CN" altLang="en-US" b="1" dirty="0">
                <a:solidFill>
                  <a:schemeClr val="tx1"/>
                </a:solidFill>
                <a:uFillTx/>
                <a:latin typeface="仿宋" panose="02010609060101010101" pitchFamily="49" charset="-122"/>
                <a:ea typeface="仿宋" panose="02010609060101010101" pitchFamily="49" charset="-122"/>
                <a:cs typeface="楷体" panose="02010609060101010101" charset="-122"/>
              </a:rPr>
              <a:t>模型训练</a:t>
            </a:r>
          </a:p>
        </p:txBody>
      </p:sp>
      <p:sp>
        <p:nvSpPr>
          <p:cNvPr id="9" name="文本框 4">
            <a:extLst>
              <a:ext uri="{FF2B5EF4-FFF2-40B4-BE49-F238E27FC236}">
                <a16:creationId xmlns:a16="http://schemas.microsoft.com/office/drawing/2014/main" id="{CE7C2C75-D1DC-DFAD-2785-B2AFC3E49AE7}"/>
              </a:ext>
            </a:extLst>
          </p:cNvPr>
          <p:cNvSpPr txBox="1">
            <a:spLocks noChangeArrowheads="1"/>
          </p:cNvSpPr>
          <p:nvPr>
            <p:custDataLst>
              <p:tags r:id="rId5"/>
            </p:custDataLst>
          </p:nvPr>
        </p:nvSpPr>
        <p:spPr bwMode="auto">
          <a:xfrm>
            <a:off x="845820" y="4502150"/>
            <a:ext cx="5873750" cy="1757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just" eaLnBrk="1" hangingPunct="1">
              <a:lnSpc>
                <a:spcPct val="150000"/>
              </a:lnSpc>
            </a:pPr>
            <a:r>
              <a:rPr lang="en-US" altLang="zh-CN" sz="2600" dirty="0">
                <a:solidFill>
                  <a:schemeClr val="tx1"/>
                </a:solidFill>
                <a:uFillTx/>
                <a:latin typeface="仿宋" panose="02010609060101010101" pitchFamily="49" charset="-122"/>
                <a:ea typeface="仿宋" panose="02010609060101010101" pitchFamily="49" charset="-122"/>
                <a:cs typeface="楷体" panose="02010609060101010101" charset="-122"/>
              </a:rPr>
              <a:t>(1)</a:t>
            </a:r>
            <a:r>
              <a:rPr lang="zh-CN" altLang="en-US" sz="2600" b="1" dirty="0">
                <a:solidFill>
                  <a:schemeClr val="tx1"/>
                </a:solidFill>
                <a:uFillTx/>
                <a:latin typeface="仿宋" panose="02010609060101010101" pitchFamily="49" charset="-122"/>
                <a:ea typeface="仿宋" panose="02010609060101010101" pitchFamily="49" charset="-122"/>
                <a:cs typeface="楷体" panose="02010609060101010101" charset="-122"/>
              </a:rPr>
              <a:t>模型选择：</a:t>
            </a:r>
            <a:r>
              <a:rPr lang="en-US" altLang="zh-CN" sz="2600" dirty="0">
                <a:solidFill>
                  <a:schemeClr val="tx1"/>
                </a:solidFill>
                <a:uFillTx/>
                <a:latin typeface="仿宋" panose="02010609060101010101" pitchFamily="49" charset="-122"/>
                <a:ea typeface="仿宋" panose="02010609060101010101" pitchFamily="49" charset="-122"/>
                <a:cs typeface="楷体" panose="02010609060101010101" charset="-122"/>
              </a:rPr>
              <a:t>YOLO11</a:t>
            </a:r>
            <a:r>
              <a:rPr lang="zh-CN" altLang="en-US" sz="2600" dirty="0">
                <a:solidFill>
                  <a:schemeClr val="tx1"/>
                </a:solidFill>
                <a:uFillTx/>
                <a:latin typeface="仿宋" panose="02010609060101010101" pitchFamily="49" charset="-122"/>
                <a:ea typeface="仿宋" panose="02010609060101010101" pitchFamily="49" charset="-122"/>
                <a:cs typeface="楷体" panose="02010609060101010101" charset="-122"/>
              </a:rPr>
              <a:t>。</a:t>
            </a:r>
            <a:endParaRPr lang="en-US" altLang="zh-CN" sz="2600" dirty="0">
              <a:solidFill>
                <a:schemeClr val="tx1"/>
              </a:solidFill>
              <a:uFillTx/>
              <a:latin typeface="仿宋" panose="02010609060101010101" pitchFamily="49" charset="-122"/>
              <a:ea typeface="仿宋" panose="02010609060101010101" pitchFamily="49" charset="-122"/>
              <a:cs typeface="楷体" panose="02010609060101010101" charset="-122"/>
            </a:endParaRPr>
          </a:p>
          <a:p>
            <a:pPr algn="just" eaLnBrk="1" hangingPunct="1">
              <a:lnSpc>
                <a:spcPct val="150000"/>
              </a:lnSpc>
            </a:pPr>
            <a:r>
              <a:rPr lang="en-US" altLang="zh-CN" sz="2600" dirty="0">
                <a:solidFill>
                  <a:schemeClr val="tx1"/>
                </a:solidFill>
                <a:uFillTx/>
                <a:latin typeface="仿宋" panose="02010609060101010101" pitchFamily="49" charset="-122"/>
                <a:ea typeface="仿宋" panose="02010609060101010101" pitchFamily="49" charset="-122"/>
                <a:cs typeface="楷体" panose="02010609060101010101" charset="-122"/>
              </a:rPr>
              <a:t>(2)</a:t>
            </a:r>
            <a:r>
              <a:rPr lang="zh-CN" altLang="en-US" sz="2600" b="1" dirty="0">
                <a:solidFill>
                  <a:schemeClr val="tx1"/>
                </a:solidFill>
                <a:uFillTx/>
                <a:latin typeface="仿宋" panose="02010609060101010101" pitchFamily="49" charset="-122"/>
                <a:ea typeface="仿宋" panose="02010609060101010101" pitchFamily="49" charset="-122"/>
                <a:cs typeface="楷体" panose="02010609060101010101" charset="-122"/>
              </a:rPr>
              <a:t>模型</a:t>
            </a:r>
            <a:r>
              <a:rPr lang="zh-CN" altLang="en-US" sz="2600" b="1" dirty="0">
                <a:latin typeface="仿宋" panose="02010609060101010101" pitchFamily="49" charset="-122"/>
                <a:ea typeface="仿宋" panose="02010609060101010101" pitchFamily="49" charset="-122"/>
                <a:cs typeface="楷体" panose="02010609060101010101" charset="-122"/>
              </a:rPr>
              <a:t>特点</a:t>
            </a:r>
            <a:r>
              <a:rPr lang="zh-CN" altLang="en-US" sz="2600" b="1" dirty="0">
                <a:solidFill>
                  <a:schemeClr val="tx1"/>
                </a:solidFill>
                <a:uFillTx/>
                <a:latin typeface="仿宋" panose="02010609060101010101" pitchFamily="49" charset="-122"/>
                <a:ea typeface="仿宋" panose="02010609060101010101" pitchFamily="49" charset="-122"/>
                <a:cs typeface="楷体" panose="02010609060101010101" charset="-122"/>
              </a:rPr>
              <a:t>：</a:t>
            </a:r>
            <a:r>
              <a:rPr lang="zh-CN" altLang="en-US" sz="2600" b="1" dirty="0">
                <a:solidFill>
                  <a:srgbClr val="FF0000"/>
                </a:solidFill>
                <a:uFillTx/>
                <a:latin typeface="仿宋" panose="02010609060101010101" pitchFamily="49" charset="-122"/>
                <a:ea typeface="仿宋" panose="02010609060101010101" pitchFamily="49" charset="-122"/>
                <a:cs typeface="楷体" panose="02010609060101010101" charset="-122"/>
              </a:rPr>
              <a:t>实时性</a:t>
            </a:r>
            <a:r>
              <a:rPr lang="zh-CN" altLang="en-US" sz="2600" b="1" dirty="0">
                <a:solidFill>
                  <a:schemeClr val="tx1"/>
                </a:solidFill>
                <a:uFillTx/>
                <a:latin typeface="仿宋" panose="02010609060101010101" pitchFamily="49" charset="-122"/>
                <a:ea typeface="仿宋" panose="02010609060101010101" pitchFamily="49" charset="-122"/>
                <a:cs typeface="楷体" panose="02010609060101010101" charset="-122"/>
              </a:rPr>
              <a:t>、</a:t>
            </a:r>
            <a:r>
              <a:rPr lang="zh-CN" altLang="en-US" sz="2600" b="1" dirty="0">
                <a:solidFill>
                  <a:srgbClr val="FF0000"/>
                </a:solidFill>
                <a:latin typeface="仿宋" panose="02010609060101010101" pitchFamily="49" charset="-122"/>
                <a:ea typeface="仿宋" panose="02010609060101010101" pitchFamily="49" charset="-122"/>
                <a:cs typeface="楷体" panose="02010609060101010101" charset="-122"/>
              </a:rPr>
              <a:t>准确性</a:t>
            </a:r>
            <a:r>
              <a:rPr lang="zh-CN" altLang="en-US" sz="2600" dirty="0">
                <a:solidFill>
                  <a:schemeClr val="tx1"/>
                </a:solidFill>
                <a:uFillTx/>
                <a:latin typeface="仿宋" panose="02010609060101010101" pitchFamily="49" charset="-122"/>
                <a:ea typeface="仿宋" panose="02010609060101010101" pitchFamily="49" charset="-122"/>
                <a:cs typeface="楷体" panose="02010609060101010101" charset="-122"/>
                <a:sym typeface="+mn-ea"/>
              </a:rPr>
              <a:t>。</a:t>
            </a:r>
          </a:p>
          <a:p>
            <a:pPr algn="just" eaLnBrk="1" hangingPunct="1">
              <a:lnSpc>
                <a:spcPct val="150000"/>
              </a:lnSpc>
            </a:pPr>
            <a:r>
              <a:rPr lang="en-US" altLang="zh-CN" sz="2600" dirty="0">
                <a:solidFill>
                  <a:schemeClr val="tx1"/>
                </a:solidFill>
                <a:uFillTx/>
                <a:latin typeface="仿宋" panose="02010609060101010101" pitchFamily="49" charset="-122"/>
                <a:ea typeface="仿宋" panose="02010609060101010101" pitchFamily="49" charset="-122"/>
                <a:cs typeface="楷体" panose="02010609060101010101" charset="-122"/>
              </a:rPr>
              <a:t>(3)</a:t>
            </a:r>
            <a:r>
              <a:rPr lang="zh-CN" altLang="en-US" sz="2600" b="1" dirty="0">
                <a:solidFill>
                  <a:schemeClr val="tx1"/>
                </a:solidFill>
                <a:uFillTx/>
                <a:latin typeface="仿宋" panose="02010609060101010101" pitchFamily="49" charset="-122"/>
                <a:ea typeface="仿宋" panose="02010609060101010101" pitchFamily="49" charset="-122"/>
                <a:cs typeface="楷体" panose="02010609060101010101" charset="-122"/>
              </a:rPr>
              <a:t>模型优化：</a:t>
            </a:r>
            <a:r>
              <a:rPr lang="zh-CN" altLang="en-US" sz="2600" dirty="0">
                <a:solidFill>
                  <a:schemeClr val="tx1"/>
                </a:solidFill>
                <a:uFillTx/>
                <a:latin typeface="仿宋" panose="02010609060101010101" pitchFamily="49" charset="-122"/>
                <a:ea typeface="仿宋" panose="02010609060101010101" pitchFamily="49" charset="-122"/>
                <a:cs typeface="楷体" panose="02010609060101010101" charset="-122"/>
              </a:rPr>
              <a:t>注意力机制、滤波器等</a:t>
            </a:r>
            <a:r>
              <a:rPr lang="zh-CN" altLang="en-US" sz="2600" dirty="0">
                <a:solidFill>
                  <a:schemeClr val="tx1"/>
                </a:solidFill>
                <a:uFillTx/>
                <a:latin typeface="Arial" panose="020B0604020202020204" pitchFamily="34" charset="0"/>
                <a:ea typeface="楷体" panose="02010609060101010101" charset="-122"/>
                <a:cs typeface="楷体" panose="02010609060101010101" charset="-122"/>
              </a:rPr>
              <a:t>。</a:t>
            </a:r>
          </a:p>
        </p:txBody>
      </p:sp>
      <p:pic>
        <p:nvPicPr>
          <p:cNvPr id="12" name="图片 11">
            <a:extLst>
              <a:ext uri="{FF2B5EF4-FFF2-40B4-BE49-F238E27FC236}">
                <a16:creationId xmlns:a16="http://schemas.microsoft.com/office/drawing/2014/main" id="{9D9CF9E6-77EB-8DEC-5122-77F7BF1BEC63}"/>
              </a:ext>
            </a:extLst>
          </p:cNvPr>
          <p:cNvPicPr>
            <a:picLocks noChangeAspect="1"/>
          </p:cNvPicPr>
          <p:nvPr/>
        </p:nvPicPr>
        <p:blipFill>
          <a:blip r:embed="rId11"/>
          <a:stretch>
            <a:fillRect/>
          </a:stretch>
        </p:blipFill>
        <p:spPr>
          <a:xfrm>
            <a:off x="9668824" y="2822281"/>
            <a:ext cx="1677356" cy="2188891"/>
          </a:xfrm>
          <a:prstGeom prst="rect">
            <a:avLst/>
          </a:prstGeom>
        </p:spPr>
      </p:pic>
      <p:pic>
        <p:nvPicPr>
          <p:cNvPr id="14" name="图片 13">
            <a:extLst>
              <a:ext uri="{FF2B5EF4-FFF2-40B4-BE49-F238E27FC236}">
                <a16:creationId xmlns:a16="http://schemas.microsoft.com/office/drawing/2014/main" id="{FEF902C0-A268-1D9D-9652-DD71D71EFA72}"/>
              </a:ext>
            </a:extLst>
          </p:cNvPr>
          <p:cNvPicPr>
            <a:picLocks noChangeAspect="1"/>
          </p:cNvPicPr>
          <p:nvPr/>
        </p:nvPicPr>
        <p:blipFill>
          <a:blip r:embed="rId12"/>
          <a:stretch>
            <a:fillRect/>
          </a:stretch>
        </p:blipFill>
        <p:spPr>
          <a:xfrm>
            <a:off x="6585466" y="1739582"/>
            <a:ext cx="2582834" cy="3271590"/>
          </a:xfrm>
          <a:prstGeom prst="rect">
            <a:avLst/>
          </a:prstGeom>
        </p:spPr>
      </p:pic>
      <p:sp>
        <p:nvSpPr>
          <p:cNvPr id="16" name="文本框 15">
            <a:extLst>
              <a:ext uri="{FF2B5EF4-FFF2-40B4-BE49-F238E27FC236}">
                <a16:creationId xmlns:a16="http://schemas.microsoft.com/office/drawing/2014/main" id="{B7AF6D63-5E76-BE67-F58A-E2095AC12321}"/>
              </a:ext>
            </a:extLst>
          </p:cNvPr>
          <p:cNvSpPr txBox="1"/>
          <p:nvPr/>
        </p:nvSpPr>
        <p:spPr>
          <a:xfrm>
            <a:off x="6999958" y="5108714"/>
            <a:ext cx="1753850" cy="369332"/>
          </a:xfrm>
          <a:prstGeom prst="rect">
            <a:avLst/>
          </a:prstGeom>
          <a:noFill/>
        </p:spPr>
        <p:txBody>
          <a:bodyPr wrap="square" rtlCol="0">
            <a:spAutoFit/>
          </a:bodyPr>
          <a:lstStyle/>
          <a:p>
            <a:r>
              <a:rPr lang="en-US" altLang="zh-CN" dirty="0"/>
              <a:t>a.</a:t>
            </a:r>
            <a:r>
              <a:rPr lang="zh-CN" altLang="en-US" dirty="0"/>
              <a:t>图像标注点位</a:t>
            </a:r>
          </a:p>
        </p:txBody>
      </p:sp>
      <p:sp>
        <p:nvSpPr>
          <p:cNvPr id="17" name="文本框 16">
            <a:extLst>
              <a:ext uri="{FF2B5EF4-FFF2-40B4-BE49-F238E27FC236}">
                <a16:creationId xmlns:a16="http://schemas.microsoft.com/office/drawing/2014/main" id="{AFC15C51-9319-E541-C699-ECBC0A809B53}"/>
              </a:ext>
            </a:extLst>
          </p:cNvPr>
          <p:cNvSpPr txBox="1"/>
          <p:nvPr/>
        </p:nvSpPr>
        <p:spPr>
          <a:xfrm>
            <a:off x="9492280" y="5106541"/>
            <a:ext cx="1753850" cy="369332"/>
          </a:xfrm>
          <a:prstGeom prst="rect">
            <a:avLst/>
          </a:prstGeom>
          <a:noFill/>
        </p:spPr>
        <p:txBody>
          <a:bodyPr wrap="square" rtlCol="0">
            <a:spAutoFit/>
          </a:bodyPr>
          <a:lstStyle/>
          <a:p>
            <a:r>
              <a:rPr lang="en-US" altLang="zh-CN" dirty="0"/>
              <a:t>b.</a:t>
            </a:r>
            <a:r>
              <a:rPr lang="zh-CN" altLang="en-US" dirty="0"/>
              <a:t>骨架标记</a:t>
            </a:r>
          </a:p>
        </p:txBody>
      </p:sp>
      <p:pic>
        <p:nvPicPr>
          <p:cNvPr id="3" name="Picture 2">
            <a:extLst>
              <a:ext uri="{FF2B5EF4-FFF2-40B4-BE49-F238E27FC236}">
                <a16:creationId xmlns:a16="http://schemas.microsoft.com/office/drawing/2014/main" id="{62029E11-3A4F-D418-C2C6-1227953F43C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7BC8C362-B886-EBBE-7D08-9548CA5CC083}"/>
              </a:ext>
            </a:extLst>
          </p:cNvPr>
          <p:cNvSpPr txBox="1"/>
          <p:nvPr>
            <p:custDataLst>
              <p:tags r:id="rId6"/>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pic>
        <p:nvPicPr>
          <p:cNvPr id="5" name="Picture 2">
            <a:extLst>
              <a:ext uri="{FF2B5EF4-FFF2-40B4-BE49-F238E27FC236}">
                <a16:creationId xmlns:a16="http://schemas.microsoft.com/office/drawing/2014/main" id="{1F3F7F54-B23D-8DA9-052D-09010147781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a:extLst>
              <a:ext uri="{FF2B5EF4-FFF2-40B4-BE49-F238E27FC236}">
                <a16:creationId xmlns:a16="http://schemas.microsoft.com/office/drawing/2014/main" id="{511BBF29-0531-E905-8B0A-023E24574B2C}"/>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12">
            <a:extLst>
              <a:ext uri="{FF2B5EF4-FFF2-40B4-BE49-F238E27FC236}">
                <a16:creationId xmlns:a16="http://schemas.microsoft.com/office/drawing/2014/main" id="{3DB88319-FD45-85B0-DF0E-293FF2A50536}"/>
              </a:ext>
            </a:extLst>
          </p:cNvPr>
          <p:cNvSpPr txBox="1"/>
          <p:nvPr>
            <p:custDataLst>
              <p:tags r:id="rId7"/>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grpSp>
        <p:nvGrpSpPr>
          <p:cNvPr id="15" name="组合 14">
            <a:extLst>
              <a:ext uri="{FF2B5EF4-FFF2-40B4-BE49-F238E27FC236}">
                <a16:creationId xmlns:a16="http://schemas.microsoft.com/office/drawing/2014/main" id="{C0F790A0-8EE8-4791-F4C3-9F4A75D9419E}"/>
              </a:ext>
            </a:extLst>
          </p:cNvPr>
          <p:cNvGrpSpPr/>
          <p:nvPr/>
        </p:nvGrpSpPr>
        <p:grpSpPr>
          <a:xfrm>
            <a:off x="0" y="1"/>
            <a:ext cx="12192000" cy="668096"/>
            <a:chOff x="0" y="-13027"/>
            <a:chExt cx="12192000" cy="576731"/>
          </a:xfrm>
        </p:grpSpPr>
        <p:sp>
          <p:nvSpPr>
            <p:cNvPr id="26" name="矩形 25">
              <a:extLst>
                <a:ext uri="{FF2B5EF4-FFF2-40B4-BE49-F238E27FC236}">
                  <a16:creationId xmlns:a16="http://schemas.microsoft.com/office/drawing/2014/main" id="{1A2ADE32-5FCA-46F4-035A-6D1C0A3BB04D}"/>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7" name="文本框 26">
              <a:extLst>
                <a:ext uri="{FF2B5EF4-FFF2-40B4-BE49-F238E27FC236}">
                  <a16:creationId xmlns:a16="http://schemas.microsoft.com/office/drawing/2014/main" id="{18CA4CE6-DF99-61F8-7F0F-C8FCC8E08E65}"/>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研究背景</a:t>
              </a:r>
            </a:p>
          </p:txBody>
        </p:sp>
        <p:sp>
          <p:nvSpPr>
            <p:cNvPr id="28" name="文本框 27">
              <a:extLst>
                <a:ext uri="{FF2B5EF4-FFF2-40B4-BE49-F238E27FC236}">
                  <a16:creationId xmlns:a16="http://schemas.microsoft.com/office/drawing/2014/main" id="{435606CF-0F9C-5FB5-0A24-D28E9F10E470}"/>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29" name="文本框 28">
              <a:extLst>
                <a:ext uri="{FF2B5EF4-FFF2-40B4-BE49-F238E27FC236}">
                  <a16:creationId xmlns:a16="http://schemas.microsoft.com/office/drawing/2014/main" id="{32B4C0D7-9169-C2F7-B4AB-0D55A2561989}"/>
                </a:ext>
              </a:extLst>
            </p:cNvPr>
            <p:cNvSpPr txBox="1"/>
            <p:nvPr/>
          </p:nvSpPr>
          <p:spPr>
            <a:xfrm>
              <a:off x="6285327" y="71728"/>
              <a:ext cx="1916685"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b="1" dirty="0">
                  <a:solidFill>
                    <a:schemeClr val="bg1"/>
                  </a:solidFill>
                  <a:latin typeface="黑体" panose="02010609060101010101" pitchFamily="49" charset="-122"/>
                  <a:ea typeface="黑体" panose="02010609060101010101" pitchFamily="49" charset="-122"/>
                </a:rPr>
                <a:t>研究方法</a:t>
              </a:r>
            </a:p>
          </p:txBody>
        </p:sp>
        <p:sp>
          <p:nvSpPr>
            <p:cNvPr id="30" name="文本框 29">
              <a:extLst>
                <a:ext uri="{FF2B5EF4-FFF2-40B4-BE49-F238E27FC236}">
                  <a16:creationId xmlns:a16="http://schemas.microsoft.com/office/drawing/2014/main" id="{30610567-BFA3-5299-F99A-4D4D836B8270}"/>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现有研究结果</a:t>
              </a:r>
            </a:p>
          </p:txBody>
        </p:sp>
      </p:grpSp>
    </p:spTree>
    <p:extLst>
      <p:ext uri="{BB962C8B-B14F-4D97-AF65-F5344CB8AC3E}">
        <p14:creationId xmlns:p14="http://schemas.microsoft.com/office/powerpoint/2010/main" val="19657670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FE7BBD-A9E8-F360-6C7F-AA40C21943D2}"/>
            </a:ext>
          </a:extLst>
        </p:cNvPr>
        <p:cNvGrpSpPr/>
        <p:nvPr/>
      </p:nvGrpSpPr>
      <p:grpSpPr>
        <a:xfrm>
          <a:off x="0" y="0"/>
          <a:ext cx="0" cy="0"/>
          <a:chOff x="0" y="0"/>
          <a:chExt cx="0" cy="0"/>
        </a:xfrm>
      </p:grpSpPr>
      <p:sp>
        <p:nvSpPr>
          <p:cNvPr id="11" name="灯片编号占位符 10">
            <a:extLst>
              <a:ext uri="{FF2B5EF4-FFF2-40B4-BE49-F238E27FC236}">
                <a16:creationId xmlns:a16="http://schemas.microsoft.com/office/drawing/2014/main" id="{9C38AAE2-41AB-248C-98DA-C5255265F176}"/>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12</a:t>
            </a:fld>
            <a:endParaRPr lang="zh-CN" altLang="en-US" sz="1400">
              <a:solidFill>
                <a:schemeClr val="tx1"/>
              </a:solidFill>
              <a:latin typeface="Times New Roman" panose="02020603050405020304" charset="0"/>
              <a:cs typeface="Times New Roman" panose="02020603050405020304" charset="0"/>
            </a:endParaRPr>
          </a:p>
        </p:txBody>
      </p:sp>
      <p:pic>
        <p:nvPicPr>
          <p:cNvPr id="22" name="Picture 2">
            <a:extLst>
              <a:ext uri="{FF2B5EF4-FFF2-40B4-BE49-F238E27FC236}">
                <a16:creationId xmlns:a16="http://schemas.microsoft.com/office/drawing/2014/main" id="{639D27FB-994F-7E3B-8A56-2BDD200C4DE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979739A9-D8C5-D42B-6145-CCB89F0C38C0}"/>
              </a:ext>
            </a:extLst>
          </p:cNvPr>
          <p:cNvSpPr txBox="1"/>
          <p:nvPr>
            <p:custDataLst>
              <p:tags r:id="rId1"/>
            </p:custDataLst>
          </p:nvPr>
        </p:nvSpPr>
        <p:spPr>
          <a:xfrm>
            <a:off x="592625" y="975054"/>
            <a:ext cx="5474970"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400" dirty="0">
                <a:solidFill>
                  <a:srgbClr val="002060"/>
                </a:solidFill>
                <a:latin typeface="黑体" panose="02010609060101010101" charset="-122"/>
                <a:ea typeface="黑体" panose="02010609060101010101" charset="-122"/>
                <a:cs typeface="宋体" panose="02010600030101010101" pitchFamily="2" charset="-122"/>
                <a:sym typeface="+mn-ea"/>
              </a:rPr>
              <a:t>第三部分：小鼠捕食行为轨迹预测</a:t>
            </a:r>
          </a:p>
        </p:txBody>
      </p:sp>
      <p:pic>
        <p:nvPicPr>
          <p:cNvPr id="4" name="图片 3">
            <a:extLst>
              <a:ext uri="{FF2B5EF4-FFF2-40B4-BE49-F238E27FC236}">
                <a16:creationId xmlns:a16="http://schemas.microsoft.com/office/drawing/2014/main" id="{32EE8A1D-393A-1CB2-C4CF-4CCAD5CC6A7A}"/>
              </a:ext>
            </a:extLst>
          </p:cNvPr>
          <p:cNvPicPr>
            <a:picLocks noChangeAspect="1"/>
          </p:cNvPicPr>
          <p:nvPr/>
        </p:nvPicPr>
        <p:blipFill>
          <a:blip r:embed="rId8"/>
          <a:stretch>
            <a:fillRect/>
          </a:stretch>
        </p:blipFill>
        <p:spPr>
          <a:xfrm>
            <a:off x="204581" y="1939045"/>
            <a:ext cx="5446565" cy="3270495"/>
          </a:xfrm>
          <a:prstGeom prst="rect">
            <a:avLst/>
          </a:prstGeom>
        </p:spPr>
      </p:pic>
      <p:sp>
        <p:nvSpPr>
          <p:cNvPr id="8" name="文本框 4">
            <a:extLst>
              <a:ext uri="{FF2B5EF4-FFF2-40B4-BE49-F238E27FC236}">
                <a16:creationId xmlns:a16="http://schemas.microsoft.com/office/drawing/2014/main" id="{5747E8FB-B19E-8739-934F-EE8A116CCC8E}"/>
              </a:ext>
            </a:extLst>
          </p:cNvPr>
          <p:cNvSpPr txBox="1">
            <a:spLocks noChangeArrowheads="1"/>
          </p:cNvSpPr>
          <p:nvPr>
            <p:custDataLst>
              <p:tags r:id="rId2"/>
            </p:custDataLst>
          </p:nvPr>
        </p:nvSpPr>
        <p:spPr bwMode="auto">
          <a:xfrm>
            <a:off x="5366223" y="1883698"/>
            <a:ext cx="6400800" cy="3381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just">
              <a:lnSpc>
                <a:spcPct val="150000"/>
              </a:lnSpc>
            </a:pPr>
            <a:r>
              <a:rPr lang="zh-CN" altLang="en-US" sz="2600" dirty="0">
                <a:solidFill>
                  <a:schemeClr val="tx1"/>
                </a:solidFill>
                <a:uFillTx/>
                <a:latin typeface="仿宋" panose="02010609060101010101" pitchFamily="49" charset="-122"/>
                <a:ea typeface="仿宋" panose="02010609060101010101" pitchFamily="49" charset="-122"/>
                <a:cs typeface="楷体" panose="02010609060101010101" charset="-122"/>
              </a:rPr>
              <a:t>模型选择：</a:t>
            </a:r>
            <a:r>
              <a:rPr lang="en-US" altLang="zh-CN" sz="2600" dirty="0">
                <a:latin typeface="Times New Roman" panose="02020603050405020304" pitchFamily="18" charset="0"/>
                <a:ea typeface="仿宋" panose="02010609060101010101" pitchFamily="49" charset="-122"/>
                <a:cs typeface="Times New Roman" panose="02020603050405020304" pitchFamily="18" charset="0"/>
              </a:rPr>
              <a:t>Transformer</a:t>
            </a:r>
            <a:r>
              <a:rPr lang="zh-CN" altLang="en-US" sz="260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2600" dirty="0">
                <a:latin typeface="Times New Roman" panose="02020603050405020304" pitchFamily="18" charset="0"/>
                <a:ea typeface="仿宋" panose="02010609060101010101" pitchFamily="49" charset="-122"/>
                <a:cs typeface="Times New Roman" panose="02020603050405020304" pitchFamily="18" charset="0"/>
              </a:rPr>
              <a:t>GCN</a:t>
            </a:r>
            <a:r>
              <a:rPr lang="zh-CN" altLang="en-US" sz="260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2600" dirty="0">
                <a:latin typeface="Times New Roman" panose="02020603050405020304" pitchFamily="18" charset="0"/>
                <a:ea typeface="仿宋" panose="02010609060101010101" pitchFamily="49" charset="-122"/>
                <a:cs typeface="Times New Roman" panose="02020603050405020304" pitchFamily="18" charset="0"/>
              </a:rPr>
              <a:t>LSTM</a:t>
            </a:r>
            <a:r>
              <a:rPr lang="zh-CN" altLang="en-US" sz="2600" dirty="0">
                <a:latin typeface="仿宋" panose="02010609060101010101" pitchFamily="49" charset="-122"/>
                <a:ea typeface="仿宋" panose="02010609060101010101" pitchFamily="49" charset="-122"/>
                <a:cs typeface="楷体" panose="02010609060101010101" charset="-122"/>
              </a:rPr>
              <a:t>等。</a:t>
            </a:r>
            <a:endParaRPr lang="en-US" altLang="zh-CN" sz="2600" dirty="0">
              <a:solidFill>
                <a:schemeClr val="tx1"/>
              </a:solidFill>
              <a:uFillTx/>
              <a:latin typeface="仿宋" panose="02010609060101010101" pitchFamily="49" charset="-122"/>
              <a:ea typeface="仿宋" panose="02010609060101010101" pitchFamily="49" charset="-122"/>
              <a:cs typeface="楷体" panose="02010609060101010101" charset="-122"/>
            </a:endParaRPr>
          </a:p>
          <a:p>
            <a:pPr algn="just" eaLnBrk="1" hangingPunct="1">
              <a:lnSpc>
                <a:spcPct val="150000"/>
              </a:lnSpc>
            </a:pPr>
            <a:r>
              <a:rPr lang="zh-CN" altLang="en-US" sz="2600" dirty="0">
                <a:solidFill>
                  <a:schemeClr val="tx1"/>
                </a:solidFill>
                <a:uFillTx/>
                <a:latin typeface="仿宋" panose="02010609060101010101" pitchFamily="49" charset="-122"/>
                <a:ea typeface="仿宋" panose="02010609060101010101" pitchFamily="49" charset="-122"/>
                <a:cs typeface="楷体" panose="02010609060101010101" charset="-122"/>
              </a:rPr>
              <a:t>轨迹预测：</a:t>
            </a:r>
            <a:r>
              <a:rPr lang="zh-CN" altLang="en-US" sz="2600" dirty="0">
                <a:latin typeface="仿宋" panose="02010609060101010101" pitchFamily="49" charset="-122"/>
                <a:ea typeface="仿宋" panose="02010609060101010101" pitchFamily="49" charset="-122"/>
                <a:cs typeface="楷体" panose="02010609060101010101" charset="-122"/>
                <a:sym typeface="+mn-ea"/>
              </a:rPr>
              <a:t>预测小鼠和滑块的互动轨迹</a:t>
            </a:r>
            <a:r>
              <a:rPr lang="zh-CN" altLang="en-US" sz="2600" dirty="0">
                <a:solidFill>
                  <a:schemeClr val="tx1"/>
                </a:solidFill>
                <a:uFillTx/>
                <a:latin typeface="仿宋" panose="02010609060101010101" pitchFamily="49" charset="-122"/>
                <a:ea typeface="仿宋" panose="02010609060101010101" pitchFamily="49" charset="-122"/>
                <a:cs typeface="楷体" panose="02010609060101010101" charset="-122"/>
                <a:sym typeface="+mn-ea"/>
              </a:rPr>
              <a:t>。</a:t>
            </a:r>
            <a:endParaRPr lang="en-US" altLang="zh-CN" sz="2600" dirty="0">
              <a:solidFill>
                <a:schemeClr val="tx1"/>
              </a:solidFill>
              <a:uFillTx/>
              <a:latin typeface="仿宋" panose="02010609060101010101" pitchFamily="49" charset="-122"/>
              <a:ea typeface="仿宋" panose="02010609060101010101" pitchFamily="49" charset="-122"/>
              <a:cs typeface="楷体" panose="02010609060101010101" charset="-122"/>
              <a:sym typeface="+mn-ea"/>
            </a:endParaRPr>
          </a:p>
          <a:p>
            <a:pPr algn="just">
              <a:lnSpc>
                <a:spcPct val="150000"/>
              </a:lnSpc>
            </a:pPr>
            <a:r>
              <a:rPr lang="zh-CN" altLang="en-US" sz="2600" dirty="0">
                <a:latin typeface="仿宋" panose="02010609060101010101" pitchFamily="49" charset="-122"/>
                <a:ea typeface="仿宋" panose="02010609060101010101" pitchFamily="49" charset="-122"/>
                <a:cs typeface="楷体" panose="02010609060101010101" charset="-122"/>
                <a:sym typeface="+mn-ea"/>
              </a:rPr>
              <a:t>模型特点：强调小鼠与滑块的空间交互（</a:t>
            </a:r>
            <a:r>
              <a:rPr lang="en-US" altLang="zh-CN" sz="2600" dirty="0">
                <a:latin typeface="Times New Roman" panose="02020603050405020304" pitchFamily="18" charset="0"/>
                <a:ea typeface="仿宋" panose="02010609060101010101" pitchFamily="49" charset="-122"/>
                <a:cs typeface="Times New Roman" panose="02020603050405020304" pitchFamily="18" charset="0"/>
                <a:sym typeface="+mn-ea"/>
              </a:rPr>
              <a:t>Transformer</a:t>
            </a:r>
            <a:r>
              <a:rPr lang="zh-CN" altLang="en-US" sz="2600" dirty="0">
                <a:latin typeface="Times New Roman" panose="02020603050405020304" pitchFamily="18" charset="0"/>
                <a:ea typeface="仿宋" panose="02010609060101010101" pitchFamily="49" charset="-122"/>
                <a:cs typeface="Times New Roman" panose="02020603050405020304" pitchFamily="18" charset="0"/>
                <a:sym typeface="+mn-ea"/>
              </a:rPr>
              <a:t>、</a:t>
            </a:r>
            <a:r>
              <a:rPr lang="en-US" altLang="zh-CN" sz="2600" dirty="0">
                <a:latin typeface="Times New Roman" panose="02020603050405020304" pitchFamily="18" charset="0"/>
                <a:ea typeface="仿宋" panose="02010609060101010101" pitchFamily="49" charset="-122"/>
                <a:cs typeface="Times New Roman" panose="02020603050405020304" pitchFamily="18" charset="0"/>
                <a:sym typeface="+mn-ea"/>
              </a:rPr>
              <a:t>GCN</a:t>
            </a:r>
            <a:r>
              <a:rPr lang="zh-CN" altLang="en-US" sz="2600" dirty="0">
                <a:latin typeface="仿宋" panose="02010609060101010101" pitchFamily="49" charset="-122"/>
                <a:ea typeface="仿宋" panose="02010609060101010101" pitchFamily="49" charset="-122"/>
                <a:cs typeface="楷体" panose="02010609060101010101" charset="-122"/>
                <a:sym typeface="+mn-ea"/>
              </a:rPr>
              <a:t>）以及小鼠本身的时间速度变化（</a:t>
            </a:r>
            <a:r>
              <a:rPr lang="en-US" altLang="zh-CN" sz="2600" dirty="0">
                <a:latin typeface="Times New Roman" panose="02020603050405020304" pitchFamily="18" charset="0"/>
                <a:ea typeface="仿宋" panose="02010609060101010101" pitchFamily="49" charset="-122"/>
                <a:cs typeface="Times New Roman" panose="02020603050405020304" pitchFamily="18" charset="0"/>
                <a:sym typeface="+mn-ea"/>
              </a:rPr>
              <a:t>LSTM</a:t>
            </a:r>
            <a:r>
              <a:rPr lang="en-US" altLang="zh-CN" sz="2600" dirty="0">
                <a:latin typeface="仿宋" panose="02010609060101010101" pitchFamily="49" charset="-122"/>
                <a:ea typeface="仿宋" panose="02010609060101010101" pitchFamily="49" charset="-122"/>
                <a:cs typeface="楷体" panose="02010609060101010101" charset="-122"/>
                <a:sym typeface="+mn-ea"/>
              </a:rPr>
              <a:t>)</a:t>
            </a:r>
            <a:r>
              <a:rPr lang="zh-CN" altLang="en-US" sz="2600" dirty="0">
                <a:solidFill>
                  <a:schemeClr val="tx1"/>
                </a:solidFill>
                <a:uFillTx/>
                <a:latin typeface="仿宋" panose="02010609060101010101" pitchFamily="49" charset="-122"/>
                <a:ea typeface="仿宋" panose="02010609060101010101" pitchFamily="49" charset="-122"/>
                <a:cs typeface="楷体" panose="02010609060101010101" charset="-122"/>
                <a:sym typeface="+mn-ea"/>
              </a:rPr>
              <a:t> 。</a:t>
            </a:r>
            <a:endParaRPr lang="en-US" altLang="zh-CN" sz="2600" dirty="0">
              <a:solidFill>
                <a:schemeClr val="tx1"/>
              </a:solidFill>
              <a:uFillTx/>
              <a:latin typeface="仿宋" panose="02010609060101010101" pitchFamily="49" charset="-122"/>
              <a:ea typeface="仿宋" panose="02010609060101010101" pitchFamily="49" charset="-122"/>
              <a:cs typeface="楷体" panose="02010609060101010101" charset="-122"/>
              <a:sym typeface="+mn-ea"/>
            </a:endParaRPr>
          </a:p>
          <a:p>
            <a:pPr algn="just" eaLnBrk="1" hangingPunct="1">
              <a:lnSpc>
                <a:spcPct val="150000"/>
              </a:lnSpc>
            </a:pPr>
            <a:endParaRPr lang="en-US" altLang="zh-CN" sz="2600" dirty="0">
              <a:latin typeface="仿宋" panose="02010609060101010101" pitchFamily="49" charset="-122"/>
              <a:ea typeface="仿宋" panose="02010609060101010101" pitchFamily="49" charset="-122"/>
              <a:cs typeface="楷体" panose="02010609060101010101" charset="-122"/>
              <a:sym typeface="+mn-ea"/>
            </a:endParaRPr>
          </a:p>
        </p:txBody>
      </p:sp>
      <p:pic>
        <p:nvPicPr>
          <p:cNvPr id="3" name="Picture 2">
            <a:extLst>
              <a:ext uri="{FF2B5EF4-FFF2-40B4-BE49-F238E27FC236}">
                <a16:creationId xmlns:a16="http://schemas.microsoft.com/office/drawing/2014/main" id="{C3576EEA-2944-4948-19F1-E7362130CC6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CE7E23D0-B38C-AC99-E1E4-A981409B9EF1}"/>
              </a:ext>
            </a:extLst>
          </p:cNvPr>
          <p:cNvSpPr txBox="1"/>
          <p:nvPr>
            <p:custDataLst>
              <p:tags r:id="rId3"/>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pic>
        <p:nvPicPr>
          <p:cNvPr id="6" name="Picture 2">
            <a:extLst>
              <a:ext uri="{FF2B5EF4-FFF2-40B4-BE49-F238E27FC236}">
                <a16:creationId xmlns:a16="http://schemas.microsoft.com/office/drawing/2014/main" id="{57ECECB8-5981-338D-13FB-599D89BA053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245B6947-14A6-5690-90D8-56C94BD994E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16528E59-86BE-AAD6-5137-6BE0648BDBDD}"/>
              </a:ext>
            </a:extLst>
          </p:cNvPr>
          <p:cNvSpPr txBox="1"/>
          <p:nvPr>
            <p:custDataLst>
              <p:tags r:id="rId4"/>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grpSp>
        <p:nvGrpSpPr>
          <p:cNvPr id="15" name="组合 14">
            <a:extLst>
              <a:ext uri="{FF2B5EF4-FFF2-40B4-BE49-F238E27FC236}">
                <a16:creationId xmlns:a16="http://schemas.microsoft.com/office/drawing/2014/main" id="{8E4C833E-C5B5-648F-8317-B16D3594F2AB}"/>
              </a:ext>
            </a:extLst>
          </p:cNvPr>
          <p:cNvGrpSpPr/>
          <p:nvPr/>
        </p:nvGrpSpPr>
        <p:grpSpPr>
          <a:xfrm>
            <a:off x="0" y="1"/>
            <a:ext cx="12192000" cy="668096"/>
            <a:chOff x="0" y="-13027"/>
            <a:chExt cx="12192000" cy="576731"/>
          </a:xfrm>
        </p:grpSpPr>
        <p:sp>
          <p:nvSpPr>
            <p:cNvPr id="19" name="矩形 18">
              <a:extLst>
                <a:ext uri="{FF2B5EF4-FFF2-40B4-BE49-F238E27FC236}">
                  <a16:creationId xmlns:a16="http://schemas.microsoft.com/office/drawing/2014/main" id="{D998F387-2FE5-D632-AE15-386651C4503A}"/>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0" name="文本框 19">
              <a:extLst>
                <a:ext uri="{FF2B5EF4-FFF2-40B4-BE49-F238E27FC236}">
                  <a16:creationId xmlns:a16="http://schemas.microsoft.com/office/drawing/2014/main" id="{88AB48B5-867B-50F7-AD27-DF15D7E459B6}"/>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研究背景</a:t>
              </a:r>
            </a:p>
          </p:txBody>
        </p:sp>
        <p:sp>
          <p:nvSpPr>
            <p:cNvPr id="21" name="文本框 20">
              <a:extLst>
                <a:ext uri="{FF2B5EF4-FFF2-40B4-BE49-F238E27FC236}">
                  <a16:creationId xmlns:a16="http://schemas.microsoft.com/office/drawing/2014/main" id="{73E575DC-9573-0167-744B-2E41DEE77433}"/>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23" name="文本框 22">
              <a:extLst>
                <a:ext uri="{FF2B5EF4-FFF2-40B4-BE49-F238E27FC236}">
                  <a16:creationId xmlns:a16="http://schemas.microsoft.com/office/drawing/2014/main" id="{AFCEDB4B-206B-78E5-61EB-80FFFDCC6583}"/>
                </a:ext>
              </a:extLst>
            </p:cNvPr>
            <p:cNvSpPr txBox="1"/>
            <p:nvPr/>
          </p:nvSpPr>
          <p:spPr>
            <a:xfrm>
              <a:off x="6285327" y="71728"/>
              <a:ext cx="1916685"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b="1" dirty="0">
                  <a:solidFill>
                    <a:schemeClr val="bg1"/>
                  </a:solidFill>
                  <a:latin typeface="黑体" panose="02010609060101010101" pitchFamily="49" charset="-122"/>
                  <a:ea typeface="黑体" panose="02010609060101010101" pitchFamily="49" charset="-122"/>
                </a:rPr>
                <a:t>研究方法</a:t>
              </a:r>
            </a:p>
          </p:txBody>
        </p:sp>
        <p:sp>
          <p:nvSpPr>
            <p:cNvPr id="24" name="文本框 23">
              <a:extLst>
                <a:ext uri="{FF2B5EF4-FFF2-40B4-BE49-F238E27FC236}">
                  <a16:creationId xmlns:a16="http://schemas.microsoft.com/office/drawing/2014/main" id="{E5E69A77-D1E3-E270-66E6-7998D0B65C2B}"/>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现有研究结果</a:t>
              </a:r>
            </a:p>
          </p:txBody>
        </p:sp>
      </p:grpSp>
    </p:spTree>
    <p:extLst>
      <p:ext uri="{BB962C8B-B14F-4D97-AF65-F5344CB8AC3E}">
        <p14:creationId xmlns:p14="http://schemas.microsoft.com/office/powerpoint/2010/main" val="15051248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218AD2-9FE6-E943-4BB5-9A2D6CA210E7}"/>
            </a:ext>
          </a:extLst>
        </p:cNvPr>
        <p:cNvGrpSpPr/>
        <p:nvPr/>
      </p:nvGrpSpPr>
      <p:grpSpPr>
        <a:xfrm>
          <a:off x="0" y="0"/>
          <a:ext cx="0" cy="0"/>
          <a:chOff x="0" y="0"/>
          <a:chExt cx="0" cy="0"/>
        </a:xfrm>
      </p:grpSpPr>
      <p:sp>
        <p:nvSpPr>
          <p:cNvPr id="29" name="矩形: 圆角 28">
            <a:extLst>
              <a:ext uri="{FF2B5EF4-FFF2-40B4-BE49-F238E27FC236}">
                <a16:creationId xmlns:a16="http://schemas.microsoft.com/office/drawing/2014/main" id="{E84D7491-8360-D35B-F212-48F60ED59509}"/>
              </a:ext>
            </a:extLst>
          </p:cNvPr>
          <p:cNvSpPr/>
          <p:nvPr/>
        </p:nvSpPr>
        <p:spPr>
          <a:xfrm>
            <a:off x="5202277" y="1785532"/>
            <a:ext cx="2816508" cy="368739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仿宋" panose="02010609060101010101" pitchFamily="49" charset="-122"/>
              <a:ea typeface="仿宋" panose="02010609060101010101" pitchFamily="49" charset="-122"/>
            </a:endParaRPr>
          </a:p>
        </p:txBody>
      </p:sp>
      <p:sp>
        <p:nvSpPr>
          <p:cNvPr id="73" name="矩形: 圆角 72">
            <a:extLst>
              <a:ext uri="{FF2B5EF4-FFF2-40B4-BE49-F238E27FC236}">
                <a16:creationId xmlns:a16="http://schemas.microsoft.com/office/drawing/2014/main" id="{11734186-355A-F634-CC44-BE359BA8BC96}"/>
              </a:ext>
            </a:extLst>
          </p:cNvPr>
          <p:cNvSpPr/>
          <p:nvPr/>
        </p:nvSpPr>
        <p:spPr>
          <a:xfrm>
            <a:off x="9960029" y="1799920"/>
            <a:ext cx="2098622" cy="3714017"/>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仿宋" panose="02010609060101010101" pitchFamily="49" charset="-122"/>
              <a:ea typeface="仿宋" panose="02010609060101010101" pitchFamily="49" charset="-122"/>
            </a:endParaRPr>
          </a:p>
        </p:txBody>
      </p:sp>
      <p:sp>
        <p:nvSpPr>
          <p:cNvPr id="71" name="矩形: 圆角 70">
            <a:extLst>
              <a:ext uri="{FF2B5EF4-FFF2-40B4-BE49-F238E27FC236}">
                <a16:creationId xmlns:a16="http://schemas.microsoft.com/office/drawing/2014/main" id="{3E287DE0-817F-DA6A-D5D7-45DD855EAEB5}"/>
              </a:ext>
            </a:extLst>
          </p:cNvPr>
          <p:cNvSpPr/>
          <p:nvPr/>
        </p:nvSpPr>
        <p:spPr>
          <a:xfrm>
            <a:off x="182271" y="1799921"/>
            <a:ext cx="4722179" cy="3714017"/>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仿宋" panose="02010609060101010101" pitchFamily="49" charset="-122"/>
              <a:ea typeface="仿宋" panose="02010609060101010101" pitchFamily="49" charset="-122"/>
            </a:endParaRPr>
          </a:p>
        </p:txBody>
      </p:sp>
      <p:pic>
        <p:nvPicPr>
          <p:cNvPr id="22" name="Picture 2">
            <a:extLst>
              <a:ext uri="{FF2B5EF4-FFF2-40B4-BE49-F238E27FC236}">
                <a16:creationId xmlns:a16="http://schemas.microsoft.com/office/drawing/2014/main" id="{013B34EC-FA2B-2125-A128-2A29F528D51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40" name="矩形: 圆角 39">
            <a:extLst>
              <a:ext uri="{FF2B5EF4-FFF2-40B4-BE49-F238E27FC236}">
                <a16:creationId xmlns:a16="http://schemas.microsoft.com/office/drawing/2014/main" id="{7F52468C-080A-9420-C8B5-C2E2C229E740}"/>
              </a:ext>
            </a:extLst>
          </p:cNvPr>
          <p:cNvSpPr/>
          <p:nvPr/>
        </p:nvSpPr>
        <p:spPr>
          <a:xfrm>
            <a:off x="1183241" y="2694920"/>
            <a:ext cx="747785" cy="189870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仿宋" panose="02010609060101010101" pitchFamily="49" charset="-122"/>
                <a:ea typeface="仿宋" panose="02010609060101010101" pitchFamily="49" charset="-122"/>
              </a:rPr>
              <a:t>收集捕食行为数据</a:t>
            </a:r>
          </a:p>
        </p:txBody>
      </p:sp>
      <p:sp>
        <p:nvSpPr>
          <p:cNvPr id="41" name="矩形: 圆角 40">
            <a:extLst>
              <a:ext uri="{FF2B5EF4-FFF2-40B4-BE49-F238E27FC236}">
                <a16:creationId xmlns:a16="http://schemas.microsoft.com/office/drawing/2014/main" id="{D07AC3DC-AC7C-3BE0-1BDC-88699E7AAB59}"/>
              </a:ext>
            </a:extLst>
          </p:cNvPr>
          <p:cNvSpPr/>
          <p:nvPr/>
        </p:nvSpPr>
        <p:spPr>
          <a:xfrm>
            <a:off x="2251332" y="2714600"/>
            <a:ext cx="584058" cy="188604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仿宋" panose="02010609060101010101" pitchFamily="49" charset="-122"/>
                <a:ea typeface="仿宋" panose="02010609060101010101" pitchFamily="49" charset="-122"/>
              </a:rPr>
              <a:t>人工标记</a:t>
            </a:r>
          </a:p>
        </p:txBody>
      </p:sp>
      <p:sp>
        <p:nvSpPr>
          <p:cNvPr id="43" name="矩形: 圆角 42">
            <a:extLst>
              <a:ext uri="{FF2B5EF4-FFF2-40B4-BE49-F238E27FC236}">
                <a16:creationId xmlns:a16="http://schemas.microsoft.com/office/drawing/2014/main" id="{F8FAAE6A-AE84-C1D0-CBA7-A5A23B12FAFE}"/>
              </a:ext>
            </a:extLst>
          </p:cNvPr>
          <p:cNvSpPr/>
          <p:nvPr/>
        </p:nvSpPr>
        <p:spPr>
          <a:xfrm>
            <a:off x="8473706" y="2707580"/>
            <a:ext cx="468646" cy="1898702"/>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仿宋" panose="02010609060101010101" pitchFamily="49" charset="-122"/>
                <a:ea typeface="仿宋" panose="02010609060101010101" pitchFamily="49" charset="-122"/>
              </a:rPr>
              <a:t>结果评估</a:t>
            </a:r>
          </a:p>
        </p:txBody>
      </p:sp>
      <p:sp>
        <p:nvSpPr>
          <p:cNvPr id="44" name="矩形: 圆角 43">
            <a:extLst>
              <a:ext uri="{FF2B5EF4-FFF2-40B4-BE49-F238E27FC236}">
                <a16:creationId xmlns:a16="http://schemas.microsoft.com/office/drawing/2014/main" id="{7AD2999F-9B33-FC16-4259-DAC272258845}"/>
              </a:ext>
            </a:extLst>
          </p:cNvPr>
          <p:cNvSpPr/>
          <p:nvPr/>
        </p:nvSpPr>
        <p:spPr>
          <a:xfrm>
            <a:off x="9141912" y="2690653"/>
            <a:ext cx="556277" cy="192725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仿宋" panose="02010609060101010101" pitchFamily="49" charset="-122"/>
                <a:ea typeface="仿宋" panose="02010609060101010101" pitchFamily="49" charset="-122"/>
              </a:rPr>
              <a:t>优化调整打包</a:t>
            </a:r>
          </a:p>
        </p:txBody>
      </p:sp>
      <p:sp>
        <p:nvSpPr>
          <p:cNvPr id="59" name="矩形: 圆角 58">
            <a:extLst>
              <a:ext uri="{FF2B5EF4-FFF2-40B4-BE49-F238E27FC236}">
                <a16:creationId xmlns:a16="http://schemas.microsoft.com/office/drawing/2014/main" id="{222E5AF0-9CA7-7552-59BC-0E1F55450DFB}"/>
              </a:ext>
            </a:extLst>
          </p:cNvPr>
          <p:cNvSpPr/>
          <p:nvPr/>
        </p:nvSpPr>
        <p:spPr>
          <a:xfrm>
            <a:off x="3150065" y="2707580"/>
            <a:ext cx="584058" cy="1910328"/>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仿宋" panose="02010609060101010101" pitchFamily="49" charset="-122"/>
                <a:ea typeface="仿宋" panose="02010609060101010101" pitchFamily="49" charset="-122"/>
              </a:rPr>
              <a:t>数据集预处理</a:t>
            </a:r>
          </a:p>
        </p:txBody>
      </p:sp>
      <p:sp>
        <p:nvSpPr>
          <p:cNvPr id="67" name="矩形: 圆角 66">
            <a:extLst>
              <a:ext uri="{FF2B5EF4-FFF2-40B4-BE49-F238E27FC236}">
                <a16:creationId xmlns:a16="http://schemas.microsoft.com/office/drawing/2014/main" id="{A5322289-6D44-CC22-137E-3F11FC189D44}"/>
              </a:ext>
            </a:extLst>
          </p:cNvPr>
          <p:cNvSpPr/>
          <p:nvPr/>
        </p:nvSpPr>
        <p:spPr>
          <a:xfrm>
            <a:off x="4048798" y="2719206"/>
            <a:ext cx="748925" cy="1898702"/>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仿宋" panose="02010609060101010101" pitchFamily="49" charset="-122"/>
                <a:ea typeface="仿宋" panose="02010609060101010101" pitchFamily="49" charset="-122"/>
              </a:rPr>
              <a:t>小鼠捕食与滑块的识别</a:t>
            </a:r>
          </a:p>
        </p:txBody>
      </p:sp>
      <p:sp>
        <p:nvSpPr>
          <p:cNvPr id="68" name="矩形: 圆角 67">
            <a:extLst>
              <a:ext uri="{FF2B5EF4-FFF2-40B4-BE49-F238E27FC236}">
                <a16:creationId xmlns:a16="http://schemas.microsoft.com/office/drawing/2014/main" id="{509893FD-8B2D-F3B2-415B-43EC1CE07301}"/>
              </a:ext>
            </a:extLst>
          </p:cNvPr>
          <p:cNvSpPr/>
          <p:nvPr/>
        </p:nvSpPr>
        <p:spPr>
          <a:xfrm>
            <a:off x="5322834" y="2738448"/>
            <a:ext cx="2560644" cy="406112"/>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FF0000"/>
                </a:solidFill>
                <a:latin typeface="仿宋" panose="02010609060101010101" pitchFamily="49" charset="-122"/>
                <a:ea typeface="仿宋" panose="02010609060101010101" pitchFamily="49" charset="-122"/>
              </a:rPr>
              <a:t>捕食过程与动作分类</a:t>
            </a:r>
          </a:p>
        </p:txBody>
      </p:sp>
      <p:sp>
        <p:nvSpPr>
          <p:cNvPr id="69" name="矩形: 圆角 68">
            <a:extLst>
              <a:ext uri="{FF2B5EF4-FFF2-40B4-BE49-F238E27FC236}">
                <a16:creationId xmlns:a16="http://schemas.microsoft.com/office/drawing/2014/main" id="{CA77C8FC-7E8C-6755-1765-A73FB2C8E215}"/>
              </a:ext>
            </a:extLst>
          </p:cNvPr>
          <p:cNvSpPr/>
          <p:nvPr/>
        </p:nvSpPr>
        <p:spPr>
          <a:xfrm>
            <a:off x="5322834" y="4242664"/>
            <a:ext cx="2560644" cy="406112"/>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FF0000"/>
                </a:solidFill>
                <a:latin typeface="仿宋" panose="02010609060101010101" pitchFamily="49" charset="-122"/>
                <a:ea typeface="仿宋" panose="02010609060101010101" pitchFamily="49" charset="-122"/>
              </a:rPr>
              <a:t>行动预测</a:t>
            </a:r>
          </a:p>
        </p:txBody>
      </p:sp>
      <p:sp>
        <p:nvSpPr>
          <p:cNvPr id="77" name="矩形: 圆角 76">
            <a:extLst>
              <a:ext uri="{FF2B5EF4-FFF2-40B4-BE49-F238E27FC236}">
                <a16:creationId xmlns:a16="http://schemas.microsoft.com/office/drawing/2014/main" id="{8AAB91E5-28E0-BF21-5AF4-FDD45FC43DB0}"/>
              </a:ext>
            </a:extLst>
          </p:cNvPr>
          <p:cNvSpPr/>
          <p:nvPr/>
        </p:nvSpPr>
        <p:spPr>
          <a:xfrm>
            <a:off x="10088123" y="2714600"/>
            <a:ext cx="1883586" cy="66809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仿宋" panose="02010609060101010101" pitchFamily="49" charset="-122"/>
                <a:ea typeface="仿宋" panose="02010609060101010101" pitchFamily="49" charset="-122"/>
              </a:rPr>
              <a:t>行为数据分析</a:t>
            </a:r>
          </a:p>
        </p:txBody>
      </p:sp>
      <p:cxnSp>
        <p:nvCxnSpPr>
          <p:cNvPr id="90" name="直接箭头连接符 89">
            <a:extLst>
              <a:ext uri="{FF2B5EF4-FFF2-40B4-BE49-F238E27FC236}">
                <a16:creationId xmlns:a16="http://schemas.microsoft.com/office/drawing/2014/main" id="{5FF21518-F733-DD6F-EB96-65734DFDCA14}"/>
              </a:ext>
            </a:extLst>
          </p:cNvPr>
          <p:cNvCxnSpPr>
            <a:cxnSpLocks/>
          </p:cNvCxnSpPr>
          <p:nvPr/>
        </p:nvCxnSpPr>
        <p:spPr>
          <a:xfrm>
            <a:off x="862935" y="3720553"/>
            <a:ext cx="321963"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 name="Picture 2">
            <a:extLst>
              <a:ext uri="{FF2B5EF4-FFF2-40B4-BE49-F238E27FC236}">
                <a16:creationId xmlns:a16="http://schemas.microsoft.com/office/drawing/2014/main" id="{8B6453A0-F2D7-BB0A-1322-E9BDD0E5829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BA6CA95B-6064-8B72-7743-07DAAA36806F}"/>
              </a:ext>
            </a:extLst>
          </p:cNvPr>
          <p:cNvSpPr txBox="1"/>
          <p:nvPr>
            <p:custDataLst>
              <p:tags r:id="rId1"/>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pic>
        <p:nvPicPr>
          <p:cNvPr id="4" name="Picture 2">
            <a:extLst>
              <a:ext uri="{FF2B5EF4-FFF2-40B4-BE49-F238E27FC236}">
                <a16:creationId xmlns:a16="http://schemas.microsoft.com/office/drawing/2014/main" id="{318B8861-6014-10CA-BA79-FF076A3CA34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E152DA02-282C-535C-B7A6-475B171310A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21E4F77C-7836-A0BF-B21F-D49956E3D167}"/>
              </a:ext>
            </a:extLst>
          </p:cNvPr>
          <p:cNvSpPr txBox="1"/>
          <p:nvPr>
            <p:custDataLst>
              <p:tags r:id="rId2"/>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cxnSp>
        <p:nvCxnSpPr>
          <p:cNvPr id="26" name="直接箭头连接符 25">
            <a:extLst>
              <a:ext uri="{FF2B5EF4-FFF2-40B4-BE49-F238E27FC236}">
                <a16:creationId xmlns:a16="http://schemas.microsoft.com/office/drawing/2014/main" id="{1ECF37EA-341A-281B-71D6-0DC05FBFA034}"/>
              </a:ext>
            </a:extLst>
          </p:cNvPr>
          <p:cNvCxnSpPr>
            <a:cxnSpLocks/>
          </p:cNvCxnSpPr>
          <p:nvPr/>
        </p:nvCxnSpPr>
        <p:spPr>
          <a:xfrm>
            <a:off x="1931026" y="3720553"/>
            <a:ext cx="341797"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a:extLst>
              <a:ext uri="{FF2B5EF4-FFF2-40B4-BE49-F238E27FC236}">
                <a16:creationId xmlns:a16="http://schemas.microsoft.com/office/drawing/2014/main" id="{2C20E4E8-0186-BC09-321C-FAE49C31476E}"/>
              </a:ext>
            </a:extLst>
          </p:cNvPr>
          <p:cNvCxnSpPr>
            <a:cxnSpLocks/>
          </p:cNvCxnSpPr>
          <p:nvPr/>
        </p:nvCxnSpPr>
        <p:spPr>
          <a:xfrm>
            <a:off x="2835390" y="3720553"/>
            <a:ext cx="314675"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矩形: 圆角 29">
            <a:extLst>
              <a:ext uri="{FF2B5EF4-FFF2-40B4-BE49-F238E27FC236}">
                <a16:creationId xmlns:a16="http://schemas.microsoft.com/office/drawing/2014/main" id="{C84C8AB7-296A-7560-4D8C-3C609902234C}"/>
              </a:ext>
            </a:extLst>
          </p:cNvPr>
          <p:cNvSpPr/>
          <p:nvPr/>
        </p:nvSpPr>
        <p:spPr>
          <a:xfrm>
            <a:off x="268009" y="2707580"/>
            <a:ext cx="594926" cy="189870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仿宋" panose="02010609060101010101" pitchFamily="49" charset="-122"/>
                <a:ea typeface="仿宋" panose="02010609060101010101" pitchFamily="49" charset="-122"/>
              </a:rPr>
              <a:t>捕食互动装置</a:t>
            </a:r>
          </a:p>
        </p:txBody>
      </p:sp>
      <p:sp>
        <p:nvSpPr>
          <p:cNvPr id="31" name="矩形: 圆角 30">
            <a:extLst>
              <a:ext uri="{FF2B5EF4-FFF2-40B4-BE49-F238E27FC236}">
                <a16:creationId xmlns:a16="http://schemas.microsoft.com/office/drawing/2014/main" id="{5D63E7E3-9FDC-3583-9E19-80C9C3F4C751}"/>
              </a:ext>
            </a:extLst>
          </p:cNvPr>
          <p:cNvSpPr/>
          <p:nvPr/>
        </p:nvSpPr>
        <p:spPr>
          <a:xfrm>
            <a:off x="10088123" y="3908616"/>
            <a:ext cx="1883586" cy="66809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仿宋" panose="02010609060101010101" pitchFamily="49" charset="-122"/>
                <a:ea typeface="仿宋" panose="02010609060101010101" pitchFamily="49" charset="-122"/>
              </a:rPr>
              <a:t>神经信号分析</a:t>
            </a:r>
          </a:p>
        </p:txBody>
      </p:sp>
      <p:cxnSp>
        <p:nvCxnSpPr>
          <p:cNvPr id="49" name="直接箭头连接符 48">
            <a:extLst>
              <a:ext uri="{FF2B5EF4-FFF2-40B4-BE49-F238E27FC236}">
                <a16:creationId xmlns:a16="http://schemas.microsoft.com/office/drawing/2014/main" id="{783BB61F-D7EB-FF93-A0BE-049E6CB37C2D}"/>
              </a:ext>
            </a:extLst>
          </p:cNvPr>
          <p:cNvCxnSpPr>
            <a:cxnSpLocks/>
          </p:cNvCxnSpPr>
          <p:nvPr/>
        </p:nvCxnSpPr>
        <p:spPr>
          <a:xfrm>
            <a:off x="3734123" y="3737423"/>
            <a:ext cx="314675"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文本框 49">
            <a:extLst>
              <a:ext uri="{FF2B5EF4-FFF2-40B4-BE49-F238E27FC236}">
                <a16:creationId xmlns:a16="http://schemas.microsoft.com/office/drawing/2014/main" id="{24BA869C-1151-4B17-E7C6-5395DFB943CD}"/>
              </a:ext>
            </a:extLst>
          </p:cNvPr>
          <p:cNvSpPr txBox="1"/>
          <p:nvPr/>
        </p:nvSpPr>
        <p:spPr>
          <a:xfrm>
            <a:off x="1554803" y="5039993"/>
            <a:ext cx="2179320" cy="369332"/>
          </a:xfrm>
          <a:prstGeom prst="rect">
            <a:avLst/>
          </a:prstGeom>
          <a:noFill/>
        </p:spPr>
        <p:txBody>
          <a:bodyPr wrap="square" rtlCol="0">
            <a:spAutoFit/>
          </a:bodyPr>
          <a:lstStyle/>
          <a:p>
            <a:r>
              <a:rPr lang="zh-CN" altLang="en-US" b="1" dirty="0">
                <a:latin typeface="仿宋" panose="02010609060101010101" pitchFamily="49" charset="-122"/>
                <a:ea typeface="仿宋" panose="02010609060101010101" pitchFamily="49" charset="-122"/>
              </a:rPr>
              <a:t>前期已完成工作</a:t>
            </a:r>
          </a:p>
        </p:txBody>
      </p:sp>
      <p:sp>
        <p:nvSpPr>
          <p:cNvPr id="51" name="文本框 50">
            <a:extLst>
              <a:ext uri="{FF2B5EF4-FFF2-40B4-BE49-F238E27FC236}">
                <a16:creationId xmlns:a16="http://schemas.microsoft.com/office/drawing/2014/main" id="{2EAC3373-0C11-E0DB-A7FA-A43CB7EE4B59}"/>
              </a:ext>
            </a:extLst>
          </p:cNvPr>
          <p:cNvSpPr txBox="1"/>
          <p:nvPr/>
        </p:nvSpPr>
        <p:spPr>
          <a:xfrm>
            <a:off x="5916472" y="5039993"/>
            <a:ext cx="1668780" cy="369332"/>
          </a:xfrm>
          <a:prstGeom prst="rect">
            <a:avLst/>
          </a:prstGeom>
          <a:noFill/>
        </p:spPr>
        <p:txBody>
          <a:bodyPr wrap="square" rtlCol="0">
            <a:spAutoFit/>
          </a:bodyPr>
          <a:lstStyle/>
          <a:p>
            <a:r>
              <a:rPr lang="zh-CN" altLang="en-US" b="1" dirty="0">
                <a:latin typeface="仿宋" panose="02010609060101010101" pitchFamily="49" charset="-122"/>
                <a:ea typeface="仿宋" panose="02010609060101010101" pitchFamily="49" charset="-122"/>
              </a:rPr>
              <a:t>正在进行工作</a:t>
            </a:r>
          </a:p>
        </p:txBody>
      </p:sp>
      <p:sp>
        <p:nvSpPr>
          <p:cNvPr id="52" name="文本框 51">
            <a:extLst>
              <a:ext uri="{FF2B5EF4-FFF2-40B4-BE49-F238E27FC236}">
                <a16:creationId xmlns:a16="http://schemas.microsoft.com/office/drawing/2014/main" id="{00C798FB-4C14-BD9F-4CD3-B07FAB8C97BB}"/>
              </a:ext>
            </a:extLst>
          </p:cNvPr>
          <p:cNvSpPr txBox="1"/>
          <p:nvPr/>
        </p:nvSpPr>
        <p:spPr>
          <a:xfrm>
            <a:off x="10450149" y="5039993"/>
            <a:ext cx="1668780" cy="369332"/>
          </a:xfrm>
          <a:prstGeom prst="rect">
            <a:avLst/>
          </a:prstGeom>
          <a:noFill/>
        </p:spPr>
        <p:txBody>
          <a:bodyPr wrap="square" rtlCol="0">
            <a:spAutoFit/>
          </a:bodyPr>
          <a:lstStyle/>
          <a:p>
            <a:r>
              <a:rPr lang="zh-CN" altLang="en-US" b="1" dirty="0">
                <a:latin typeface="仿宋" panose="02010609060101010101" pitchFamily="49" charset="-122"/>
                <a:ea typeface="仿宋" panose="02010609060101010101" pitchFamily="49" charset="-122"/>
              </a:rPr>
              <a:t>后续工作</a:t>
            </a:r>
          </a:p>
        </p:txBody>
      </p:sp>
      <p:grpSp>
        <p:nvGrpSpPr>
          <p:cNvPr id="54" name="组合 53">
            <a:extLst>
              <a:ext uri="{FF2B5EF4-FFF2-40B4-BE49-F238E27FC236}">
                <a16:creationId xmlns:a16="http://schemas.microsoft.com/office/drawing/2014/main" id="{11D5D244-2575-360A-31C9-BDB4A13879EE}"/>
              </a:ext>
            </a:extLst>
          </p:cNvPr>
          <p:cNvGrpSpPr/>
          <p:nvPr/>
        </p:nvGrpSpPr>
        <p:grpSpPr>
          <a:xfrm>
            <a:off x="0" y="1"/>
            <a:ext cx="12192000" cy="668096"/>
            <a:chOff x="0" y="-13027"/>
            <a:chExt cx="12192000" cy="576731"/>
          </a:xfrm>
        </p:grpSpPr>
        <p:sp>
          <p:nvSpPr>
            <p:cNvPr id="55" name="矩形 54">
              <a:extLst>
                <a:ext uri="{FF2B5EF4-FFF2-40B4-BE49-F238E27FC236}">
                  <a16:creationId xmlns:a16="http://schemas.microsoft.com/office/drawing/2014/main" id="{C5239418-11E2-3EAC-7435-7942E2E6553F}"/>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6" name="文本框 55">
              <a:extLst>
                <a:ext uri="{FF2B5EF4-FFF2-40B4-BE49-F238E27FC236}">
                  <a16:creationId xmlns:a16="http://schemas.microsoft.com/office/drawing/2014/main" id="{761E2DBF-7D7E-FA41-8FBB-5EB0BA790BDE}"/>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研究背景</a:t>
              </a:r>
            </a:p>
          </p:txBody>
        </p:sp>
        <p:sp>
          <p:nvSpPr>
            <p:cNvPr id="57" name="文本框 56">
              <a:extLst>
                <a:ext uri="{FF2B5EF4-FFF2-40B4-BE49-F238E27FC236}">
                  <a16:creationId xmlns:a16="http://schemas.microsoft.com/office/drawing/2014/main" id="{7CDC8BDF-147B-5EBD-20E4-C5CA23B143C7}"/>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58" name="文本框 57">
              <a:extLst>
                <a:ext uri="{FF2B5EF4-FFF2-40B4-BE49-F238E27FC236}">
                  <a16:creationId xmlns:a16="http://schemas.microsoft.com/office/drawing/2014/main" id="{00CBC646-A8D1-47C5-3D91-2D93B66394AB}"/>
                </a:ext>
              </a:extLst>
            </p:cNvPr>
            <p:cNvSpPr txBox="1"/>
            <p:nvPr/>
          </p:nvSpPr>
          <p:spPr>
            <a:xfrm>
              <a:off x="6285327" y="71728"/>
              <a:ext cx="1916685"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b="1" dirty="0">
                  <a:solidFill>
                    <a:schemeClr val="bg1"/>
                  </a:solidFill>
                  <a:latin typeface="黑体" panose="02010609060101010101" pitchFamily="49" charset="-122"/>
                  <a:ea typeface="黑体" panose="02010609060101010101" pitchFamily="49" charset="-122"/>
                </a:rPr>
                <a:t>研究方法</a:t>
              </a:r>
            </a:p>
          </p:txBody>
        </p:sp>
        <p:sp>
          <p:nvSpPr>
            <p:cNvPr id="60" name="文本框 59">
              <a:extLst>
                <a:ext uri="{FF2B5EF4-FFF2-40B4-BE49-F238E27FC236}">
                  <a16:creationId xmlns:a16="http://schemas.microsoft.com/office/drawing/2014/main" id="{E8A8E903-04F6-BEDC-7B2A-8B91D0F937E8}"/>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现有研究结果</a:t>
              </a:r>
            </a:p>
          </p:txBody>
        </p:sp>
      </p:grpSp>
      <p:cxnSp>
        <p:nvCxnSpPr>
          <p:cNvPr id="61" name="直接箭头连接符 60">
            <a:extLst>
              <a:ext uri="{FF2B5EF4-FFF2-40B4-BE49-F238E27FC236}">
                <a16:creationId xmlns:a16="http://schemas.microsoft.com/office/drawing/2014/main" id="{3DA7EE35-D2DA-2588-7480-EB2D419EEFD7}"/>
              </a:ext>
            </a:extLst>
          </p:cNvPr>
          <p:cNvCxnSpPr>
            <a:cxnSpLocks/>
          </p:cNvCxnSpPr>
          <p:nvPr/>
        </p:nvCxnSpPr>
        <p:spPr>
          <a:xfrm>
            <a:off x="4797723" y="3743785"/>
            <a:ext cx="240420" cy="0"/>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FD9BF0DD-6ECD-E739-EEE5-BD570BF4C593}"/>
              </a:ext>
            </a:extLst>
          </p:cNvPr>
          <p:cNvCxnSpPr>
            <a:cxnSpLocks/>
          </p:cNvCxnSpPr>
          <p:nvPr/>
        </p:nvCxnSpPr>
        <p:spPr>
          <a:xfrm>
            <a:off x="5038143" y="2941683"/>
            <a:ext cx="0" cy="150876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接箭头连接符 84">
            <a:extLst>
              <a:ext uri="{FF2B5EF4-FFF2-40B4-BE49-F238E27FC236}">
                <a16:creationId xmlns:a16="http://schemas.microsoft.com/office/drawing/2014/main" id="{0F4E0D2D-988B-4736-C043-0C429896E919}"/>
              </a:ext>
            </a:extLst>
          </p:cNvPr>
          <p:cNvCxnSpPr/>
          <p:nvPr/>
        </p:nvCxnSpPr>
        <p:spPr>
          <a:xfrm>
            <a:off x="5038143" y="2941683"/>
            <a:ext cx="2846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a:extLst>
              <a:ext uri="{FF2B5EF4-FFF2-40B4-BE49-F238E27FC236}">
                <a16:creationId xmlns:a16="http://schemas.microsoft.com/office/drawing/2014/main" id="{143AE2B2-CCAB-BC1A-A542-F14145C811BC}"/>
              </a:ext>
            </a:extLst>
          </p:cNvPr>
          <p:cNvCxnSpPr/>
          <p:nvPr/>
        </p:nvCxnSpPr>
        <p:spPr>
          <a:xfrm>
            <a:off x="5038143" y="4450443"/>
            <a:ext cx="2846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1" name="直接箭头连接符 90">
            <a:extLst>
              <a:ext uri="{FF2B5EF4-FFF2-40B4-BE49-F238E27FC236}">
                <a16:creationId xmlns:a16="http://schemas.microsoft.com/office/drawing/2014/main" id="{73410437-7B4A-92D0-FBE6-D7F7E29F2D03}"/>
              </a:ext>
            </a:extLst>
          </p:cNvPr>
          <p:cNvCxnSpPr/>
          <p:nvPr/>
        </p:nvCxnSpPr>
        <p:spPr>
          <a:xfrm>
            <a:off x="7876439" y="2941683"/>
            <a:ext cx="284691" cy="0"/>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直接箭头连接符 91">
            <a:extLst>
              <a:ext uri="{FF2B5EF4-FFF2-40B4-BE49-F238E27FC236}">
                <a16:creationId xmlns:a16="http://schemas.microsoft.com/office/drawing/2014/main" id="{C4703910-C262-A943-98D9-1AB04228A278}"/>
              </a:ext>
            </a:extLst>
          </p:cNvPr>
          <p:cNvCxnSpPr/>
          <p:nvPr/>
        </p:nvCxnSpPr>
        <p:spPr>
          <a:xfrm>
            <a:off x="7883478" y="4450443"/>
            <a:ext cx="284691" cy="0"/>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直接连接符 93">
            <a:extLst>
              <a:ext uri="{FF2B5EF4-FFF2-40B4-BE49-F238E27FC236}">
                <a16:creationId xmlns:a16="http://schemas.microsoft.com/office/drawing/2014/main" id="{2D08E251-ED43-AED6-9C1D-067BD7328808}"/>
              </a:ext>
            </a:extLst>
          </p:cNvPr>
          <p:cNvCxnSpPr>
            <a:cxnSpLocks/>
          </p:cNvCxnSpPr>
          <p:nvPr/>
        </p:nvCxnSpPr>
        <p:spPr>
          <a:xfrm>
            <a:off x="8168169" y="2941683"/>
            <a:ext cx="0" cy="150876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直接箭头连接符 95">
            <a:extLst>
              <a:ext uri="{FF2B5EF4-FFF2-40B4-BE49-F238E27FC236}">
                <a16:creationId xmlns:a16="http://schemas.microsoft.com/office/drawing/2014/main" id="{AC72E959-18F6-FCA3-D0CB-47AED875819E}"/>
              </a:ext>
            </a:extLst>
          </p:cNvPr>
          <p:cNvCxnSpPr>
            <a:cxnSpLocks/>
          </p:cNvCxnSpPr>
          <p:nvPr/>
        </p:nvCxnSpPr>
        <p:spPr>
          <a:xfrm>
            <a:off x="8171855" y="3743785"/>
            <a:ext cx="301851"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直接箭头连接符 97">
            <a:extLst>
              <a:ext uri="{FF2B5EF4-FFF2-40B4-BE49-F238E27FC236}">
                <a16:creationId xmlns:a16="http://schemas.microsoft.com/office/drawing/2014/main" id="{1EA63D46-CD4A-726F-7F1E-519F02ADE43E}"/>
              </a:ext>
            </a:extLst>
          </p:cNvPr>
          <p:cNvCxnSpPr>
            <a:cxnSpLocks/>
          </p:cNvCxnSpPr>
          <p:nvPr/>
        </p:nvCxnSpPr>
        <p:spPr>
          <a:xfrm>
            <a:off x="8937265" y="3743785"/>
            <a:ext cx="204647"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直接箭头连接符 99">
            <a:extLst>
              <a:ext uri="{FF2B5EF4-FFF2-40B4-BE49-F238E27FC236}">
                <a16:creationId xmlns:a16="http://schemas.microsoft.com/office/drawing/2014/main" id="{41FAD0AC-484A-8E50-DD61-182F75DCEB02}"/>
              </a:ext>
            </a:extLst>
          </p:cNvPr>
          <p:cNvCxnSpPr>
            <a:cxnSpLocks/>
          </p:cNvCxnSpPr>
          <p:nvPr/>
        </p:nvCxnSpPr>
        <p:spPr>
          <a:xfrm>
            <a:off x="9698189" y="3754665"/>
            <a:ext cx="261839"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接箭头连接符 102">
            <a:extLst>
              <a:ext uri="{FF2B5EF4-FFF2-40B4-BE49-F238E27FC236}">
                <a16:creationId xmlns:a16="http://schemas.microsoft.com/office/drawing/2014/main" id="{A88F9352-64C6-8E3B-03D5-27CDBAA8F55E}"/>
              </a:ext>
            </a:extLst>
          </p:cNvPr>
          <p:cNvCxnSpPr>
            <a:cxnSpLocks/>
          </p:cNvCxnSpPr>
          <p:nvPr/>
        </p:nvCxnSpPr>
        <p:spPr>
          <a:xfrm>
            <a:off x="11057943" y="3382696"/>
            <a:ext cx="0" cy="52592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19F664C5-43DA-075F-A801-DAF1C87E8A3A}"/>
              </a:ext>
            </a:extLst>
          </p:cNvPr>
          <p:cNvSpPr txBox="1"/>
          <p:nvPr>
            <p:custDataLst>
              <p:tags r:id="rId3"/>
            </p:custDataLst>
          </p:nvPr>
        </p:nvSpPr>
        <p:spPr>
          <a:xfrm>
            <a:off x="412580" y="892402"/>
            <a:ext cx="5474970"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400" dirty="0">
                <a:solidFill>
                  <a:srgbClr val="002060"/>
                </a:solidFill>
                <a:latin typeface="黑体" panose="02010609060101010101" charset="-122"/>
                <a:ea typeface="黑体" panose="02010609060101010101" charset="-122"/>
                <a:cs typeface="宋体" panose="02010600030101010101" pitchFamily="2" charset="-122"/>
                <a:sym typeface="+mn-ea"/>
              </a:rPr>
              <a:t>技术路线</a:t>
            </a:r>
          </a:p>
        </p:txBody>
      </p:sp>
    </p:spTree>
    <p:extLst>
      <p:ext uri="{BB962C8B-B14F-4D97-AF65-F5344CB8AC3E}">
        <p14:creationId xmlns:p14="http://schemas.microsoft.com/office/powerpoint/2010/main" val="35721471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59FB8D-1D68-71BF-6C5B-70E8AEB1E0DA}"/>
            </a:ext>
          </a:extLst>
        </p:cNvPr>
        <p:cNvGrpSpPr/>
        <p:nvPr/>
      </p:nvGrpSpPr>
      <p:grpSpPr>
        <a:xfrm>
          <a:off x="0" y="0"/>
          <a:ext cx="0" cy="0"/>
          <a:chOff x="0" y="0"/>
          <a:chExt cx="0" cy="0"/>
        </a:xfrm>
      </p:grpSpPr>
      <p:sp>
        <p:nvSpPr>
          <p:cNvPr id="11" name="灯片编号占位符 10">
            <a:extLst>
              <a:ext uri="{FF2B5EF4-FFF2-40B4-BE49-F238E27FC236}">
                <a16:creationId xmlns:a16="http://schemas.microsoft.com/office/drawing/2014/main" id="{9F847FD9-34D2-9D5E-6A72-9DC8C8D1899A}"/>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14</a:t>
            </a:fld>
            <a:endParaRPr lang="zh-CN" altLang="en-US" sz="1400">
              <a:solidFill>
                <a:schemeClr val="tx1"/>
              </a:solidFill>
              <a:latin typeface="Times New Roman" panose="02020603050405020304" charset="0"/>
              <a:cs typeface="Times New Roman" panose="02020603050405020304" charset="0"/>
            </a:endParaRPr>
          </a:p>
        </p:txBody>
      </p:sp>
      <p:pic>
        <p:nvPicPr>
          <p:cNvPr id="22" name="Picture 2">
            <a:extLst>
              <a:ext uri="{FF2B5EF4-FFF2-40B4-BE49-F238E27FC236}">
                <a16:creationId xmlns:a16="http://schemas.microsoft.com/office/drawing/2014/main" id="{0D16C676-5B81-9B7A-40A4-B6F3BAC84D7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D74EB6DB-56D5-5BF1-27DF-E5C7173FC8E1}"/>
              </a:ext>
            </a:extLst>
          </p:cNvPr>
          <p:cNvSpPr txBox="1"/>
          <p:nvPr/>
        </p:nvSpPr>
        <p:spPr>
          <a:xfrm>
            <a:off x="893733" y="2602361"/>
            <a:ext cx="4549140" cy="1436932"/>
          </a:xfrm>
          <a:prstGeom prst="rect">
            <a:avLst/>
          </a:prstGeom>
          <a:noFill/>
        </p:spPr>
        <p:txBody>
          <a:bodyPr wrap="square" rtlCol="0">
            <a:spAutoFit/>
          </a:bodyPr>
          <a:lstStyle/>
          <a:p>
            <a:pPr>
              <a:lnSpc>
                <a:spcPct val="200000"/>
              </a:lnSpc>
            </a:pPr>
            <a:r>
              <a:rPr lang="zh-CN" altLang="en-US" sz="2400" dirty="0">
                <a:latin typeface="仿宋" panose="02010609060101010101" pitchFamily="49" charset="-122"/>
                <a:ea typeface="仿宋" panose="02010609060101010101" pitchFamily="49" charset="-122"/>
              </a:rPr>
              <a:t>目前已经完成了用</a:t>
            </a:r>
            <a:r>
              <a:rPr lang="en-US" altLang="zh-CN" sz="2400" dirty="0">
                <a:latin typeface="仿宋" panose="02010609060101010101" pitchFamily="49" charset="-122"/>
                <a:ea typeface="仿宋" panose="02010609060101010101" pitchFamily="49" charset="-122"/>
              </a:rPr>
              <a:t>Yolo</a:t>
            </a:r>
            <a:r>
              <a:rPr lang="zh-CN" altLang="en-US" sz="2400" dirty="0">
                <a:latin typeface="仿宋" panose="02010609060101010101" pitchFamily="49" charset="-122"/>
                <a:ea typeface="仿宋" panose="02010609060101010101" pitchFamily="49" charset="-122"/>
              </a:rPr>
              <a:t>初步识别小鼠和滑块的工作。</a:t>
            </a:r>
          </a:p>
        </p:txBody>
      </p:sp>
      <p:sp>
        <p:nvSpPr>
          <p:cNvPr id="4" name="文本框 3">
            <a:extLst>
              <a:ext uri="{FF2B5EF4-FFF2-40B4-BE49-F238E27FC236}">
                <a16:creationId xmlns:a16="http://schemas.microsoft.com/office/drawing/2014/main" id="{EC08C3E7-50E6-7A69-B525-89CBA1BBC8B2}"/>
              </a:ext>
            </a:extLst>
          </p:cNvPr>
          <p:cNvSpPr txBox="1"/>
          <p:nvPr>
            <p:custDataLst>
              <p:tags r:id="rId1"/>
            </p:custDataLst>
          </p:nvPr>
        </p:nvSpPr>
        <p:spPr>
          <a:xfrm>
            <a:off x="544830" y="1055911"/>
            <a:ext cx="5474970"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400" dirty="0">
                <a:solidFill>
                  <a:srgbClr val="002060"/>
                </a:solidFill>
                <a:latin typeface="黑体" panose="02010609060101010101" charset="-122"/>
                <a:ea typeface="黑体" panose="02010609060101010101" charset="-122"/>
                <a:cs typeface="宋体" panose="02010600030101010101" pitchFamily="2" charset="-122"/>
                <a:sym typeface="+mn-ea"/>
              </a:rPr>
              <a:t>目标检测识别部分</a:t>
            </a:r>
          </a:p>
        </p:txBody>
      </p:sp>
      <p:sp>
        <p:nvSpPr>
          <p:cNvPr id="5" name="文本框 4">
            <a:extLst>
              <a:ext uri="{FF2B5EF4-FFF2-40B4-BE49-F238E27FC236}">
                <a16:creationId xmlns:a16="http://schemas.microsoft.com/office/drawing/2014/main" id="{BAE65D8A-990E-DE09-843D-D576A8B70ABC}"/>
              </a:ext>
            </a:extLst>
          </p:cNvPr>
          <p:cNvSpPr txBox="1"/>
          <p:nvPr/>
        </p:nvSpPr>
        <p:spPr>
          <a:xfrm>
            <a:off x="7070725" y="5712939"/>
            <a:ext cx="3810000" cy="400110"/>
          </a:xfrm>
          <a:prstGeom prst="rect">
            <a:avLst/>
          </a:prstGeom>
          <a:noFill/>
        </p:spPr>
        <p:txBody>
          <a:bodyPr wrap="square" rtlCol="0">
            <a:spAutoFit/>
          </a:bodyPr>
          <a:lstStyle/>
          <a:p>
            <a:r>
              <a:rPr lang="en-US" altLang="zh-CN" sz="2000" dirty="0">
                <a:latin typeface="仿宋" panose="02010609060101010101" pitchFamily="49" charset="-122"/>
                <a:ea typeface="仿宋" panose="02010609060101010101" pitchFamily="49" charset="-122"/>
              </a:rPr>
              <a:t>a.</a:t>
            </a:r>
            <a:r>
              <a:rPr lang="zh-CN" altLang="en-US" sz="2000" dirty="0">
                <a:latin typeface="仿宋" panose="02010609060101010101" pitchFamily="49" charset="-122"/>
                <a:ea typeface="仿宋" panose="02010609060101010101" pitchFamily="49" charset="-122"/>
              </a:rPr>
              <a:t>目标识别效果（视频）</a:t>
            </a:r>
          </a:p>
        </p:txBody>
      </p:sp>
      <p:pic>
        <p:nvPicPr>
          <p:cNvPr id="2" name="155-1">
            <a:hlinkClick r:id="" action="ppaction://media"/>
            <a:extLst>
              <a:ext uri="{FF2B5EF4-FFF2-40B4-BE49-F238E27FC236}">
                <a16:creationId xmlns:a16="http://schemas.microsoft.com/office/drawing/2014/main" id="{5CCBE314-DB80-EFA1-BFC5-471D4CCA9A20}"/>
              </a:ext>
            </a:extLst>
          </p:cNvPr>
          <p:cNvPicPr>
            <a:picLocks noChangeAspect="1"/>
          </p:cNvPicPr>
          <p:nvPr>
            <a:videoFile r:link="rId3"/>
            <p:extLst>
              <p:ext uri="{DAA4B4D4-6D71-4841-9C94-3DE7FCFB9230}">
                <p14:media xmlns:p14="http://schemas.microsoft.com/office/powerpoint/2010/main" r:embed="rId2"/>
              </p:ext>
            </p:extLst>
          </p:nvPr>
        </p:nvPicPr>
        <p:blipFill>
          <a:blip r:embed="rId9"/>
          <a:stretch>
            <a:fillRect/>
          </a:stretch>
        </p:blipFill>
        <p:spPr>
          <a:xfrm>
            <a:off x="5541644" y="1323737"/>
            <a:ext cx="5614035" cy="4210526"/>
          </a:xfrm>
          <a:prstGeom prst="rect">
            <a:avLst/>
          </a:prstGeom>
        </p:spPr>
      </p:pic>
      <p:pic>
        <p:nvPicPr>
          <p:cNvPr id="6" name="Picture 2">
            <a:extLst>
              <a:ext uri="{FF2B5EF4-FFF2-40B4-BE49-F238E27FC236}">
                <a16:creationId xmlns:a16="http://schemas.microsoft.com/office/drawing/2014/main" id="{44A8655D-9AD6-F682-7911-845EBD686C9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7CDFAEC6-A342-CF63-B8BE-7161A83752E0}"/>
              </a:ext>
            </a:extLst>
          </p:cNvPr>
          <p:cNvSpPr txBox="1"/>
          <p:nvPr>
            <p:custDataLst>
              <p:tags r:id="rId4"/>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pic>
        <p:nvPicPr>
          <p:cNvPr id="8" name="Picture 2">
            <a:extLst>
              <a:ext uri="{FF2B5EF4-FFF2-40B4-BE49-F238E27FC236}">
                <a16:creationId xmlns:a16="http://schemas.microsoft.com/office/drawing/2014/main" id="{0540B6B2-D11E-3F75-8B00-7D3B83B0F34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0B13224B-42B9-0914-A1AE-EBBAC9A69E6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5A36656E-FD64-B02A-C93E-8F0729D4E0AD}"/>
              </a:ext>
            </a:extLst>
          </p:cNvPr>
          <p:cNvSpPr txBox="1"/>
          <p:nvPr>
            <p:custDataLst>
              <p:tags r:id="rId5"/>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grpSp>
        <p:nvGrpSpPr>
          <p:cNvPr id="15" name="组合 14">
            <a:extLst>
              <a:ext uri="{FF2B5EF4-FFF2-40B4-BE49-F238E27FC236}">
                <a16:creationId xmlns:a16="http://schemas.microsoft.com/office/drawing/2014/main" id="{D82EDFB0-1E07-EF12-E4F2-8E14B31334BE}"/>
              </a:ext>
            </a:extLst>
          </p:cNvPr>
          <p:cNvGrpSpPr/>
          <p:nvPr/>
        </p:nvGrpSpPr>
        <p:grpSpPr>
          <a:xfrm>
            <a:off x="0" y="1"/>
            <a:ext cx="12192000" cy="668096"/>
            <a:chOff x="0" y="-13027"/>
            <a:chExt cx="12192000" cy="576731"/>
          </a:xfrm>
        </p:grpSpPr>
        <p:sp>
          <p:nvSpPr>
            <p:cNvPr id="20" name="矩形 19">
              <a:extLst>
                <a:ext uri="{FF2B5EF4-FFF2-40B4-BE49-F238E27FC236}">
                  <a16:creationId xmlns:a16="http://schemas.microsoft.com/office/drawing/2014/main" id="{F56CF93F-494F-8368-CC7D-82FCCC696DE0}"/>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 name="文本框 20">
              <a:extLst>
                <a:ext uri="{FF2B5EF4-FFF2-40B4-BE49-F238E27FC236}">
                  <a16:creationId xmlns:a16="http://schemas.microsoft.com/office/drawing/2014/main" id="{4683CB04-4781-158D-5F2E-85A906FECEB8}"/>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研究背景</a:t>
              </a:r>
            </a:p>
          </p:txBody>
        </p:sp>
        <p:sp>
          <p:nvSpPr>
            <p:cNvPr id="23" name="文本框 22">
              <a:extLst>
                <a:ext uri="{FF2B5EF4-FFF2-40B4-BE49-F238E27FC236}">
                  <a16:creationId xmlns:a16="http://schemas.microsoft.com/office/drawing/2014/main" id="{02C78679-4804-E5C5-BE9B-03A1DEE3FA70}"/>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24" name="文本框 23">
              <a:extLst>
                <a:ext uri="{FF2B5EF4-FFF2-40B4-BE49-F238E27FC236}">
                  <a16:creationId xmlns:a16="http://schemas.microsoft.com/office/drawing/2014/main" id="{9DF00E89-6FF9-7CEE-F960-FF44C9161A3C}"/>
                </a:ext>
              </a:extLst>
            </p:cNvPr>
            <p:cNvSpPr txBox="1"/>
            <p:nvPr/>
          </p:nvSpPr>
          <p:spPr>
            <a:xfrm>
              <a:off x="6285327" y="71728"/>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研究方法</a:t>
              </a:r>
            </a:p>
          </p:txBody>
        </p:sp>
        <p:sp>
          <p:nvSpPr>
            <p:cNvPr id="25" name="文本框 24">
              <a:extLst>
                <a:ext uri="{FF2B5EF4-FFF2-40B4-BE49-F238E27FC236}">
                  <a16:creationId xmlns:a16="http://schemas.microsoft.com/office/drawing/2014/main" id="{C8CB0188-88DF-D00F-A83D-12B5077CE7D5}"/>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b="1" dirty="0">
                  <a:solidFill>
                    <a:schemeClr val="bg1"/>
                  </a:solidFill>
                  <a:latin typeface="黑体" panose="02010609060101010101" pitchFamily="49" charset="-122"/>
                  <a:ea typeface="黑体" panose="02010609060101010101" pitchFamily="49" charset="-122"/>
                </a:rPr>
                <a:t>现有研究结果</a:t>
              </a:r>
            </a:p>
          </p:txBody>
        </p:sp>
      </p:grpSp>
    </p:spTree>
    <p:extLst>
      <p:ext uri="{BB962C8B-B14F-4D97-AF65-F5344CB8AC3E}">
        <p14:creationId xmlns:p14="http://schemas.microsoft.com/office/powerpoint/2010/main" val="24459861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3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7162BA-6560-6316-A737-153D171406DB}"/>
            </a:ext>
          </a:extLst>
        </p:cNvPr>
        <p:cNvGrpSpPr/>
        <p:nvPr/>
      </p:nvGrpSpPr>
      <p:grpSpPr>
        <a:xfrm>
          <a:off x="0" y="0"/>
          <a:ext cx="0" cy="0"/>
          <a:chOff x="0" y="0"/>
          <a:chExt cx="0" cy="0"/>
        </a:xfrm>
      </p:grpSpPr>
      <p:sp>
        <p:nvSpPr>
          <p:cNvPr id="7" name="矩形: 圆角 6">
            <a:extLst>
              <a:ext uri="{FF2B5EF4-FFF2-40B4-BE49-F238E27FC236}">
                <a16:creationId xmlns:a16="http://schemas.microsoft.com/office/drawing/2014/main" id="{9E899180-2432-2A83-560F-BDBA98EBF150}"/>
              </a:ext>
            </a:extLst>
          </p:cNvPr>
          <p:cNvSpPr/>
          <p:nvPr/>
        </p:nvSpPr>
        <p:spPr>
          <a:xfrm>
            <a:off x="8915053" y="3770223"/>
            <a:ext cx="2128254" cy="268484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11" name="灯片编号占位符 10">
            <a:extLst>
              <a:ext uri="{FF2B5EF4-FFF2-40B4-BE49-F238E27FC236}">
                <a16:creationId xmlns:a16="http://schemas.microsoft.com/office/drawing/2014/main" id="{5A414ED2-959F-159E-DCF4-FA8F32DCC64A}"/>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15</a:t>
            </a:fld>
            <a:endParaRPr lang="zh-CN" altLang="en-US" sz="1400">
              <a:solidFill>
                <a:schemeClr val="tx1"/>
              </a:solidFill>
              <a:latin typeface="Times New Roman" panose="02020603050405020304" charset="0"/>
              <a:cs typeface="Times New Roman" panose="02020603050405020304" charset="0"/>
            </a:endParaRPr>
          </a:p>
        </p:txBody>
      </p:sp>
      <p:pic>
        <p:nvPicPr>
          <p:cNvPr id="22" name="Picture 2">
            <a:extLst>
              <a:ext uri="{FF2B5EF4-FFF2-40B4-BE49-F238E27FC236}">
                <a16:creationId xmlns:a16="http://schemas.microsoft.com/office/drawing/2014/main" id="{840245BF-4DE1-A54A-C787-AEA5D7B4B6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圆角 35">
            <a:extLst>
              <a:ext uri="{FF2B5EF4-FFF2-40B4-BE49-F238E27FC236}">
                <a16:creationId xmlns:a16="http://schemas.microsoft.com/office/drawing/2014/main" id="{9391D853-C5DD-0C5C-AB10-E51EC3FC7DDA}"/>
              </a:ext>
            </a:extLst>
          </p:cNvPr>
          <p:cNvSpPr/>
          <p:nvPr/>
        </p:nvSpPr>
        <p:spPr>
          <a:xfrm>
            <a:off x="462833" y="2394577"/>
            <a:ext cx="2225033" cy="693199"/>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800" dirty="0">
                <a:solidFill>
                  <a:schemeClr val="tx1"/>
                </a:solidFill>
                <a:latin typeface="Times New Roman" panose="02020603050405020304" pitchFamily="18" charset="0"/>
                <a:ea typeface="仿宋" panose="02010609060101010101" pitchFamily="49" charset="-122"/>
                <a:cs typeface="Times New Roman" panose="02020603050405020304" pitchFamily="18" charset="0"/>
              </a:rPr>
              <a:t>Social</a:t>
            </a:r>
            <a:r>
              <a:rPr lang="zh-CN" altLang="en-US" sz="1800" dirty="0">
                <a:solidFill>
                  <a:schemeClr val="tx1"/>
                </a:solidFill>
                <a:latin typeface="Times New Roman" panose="02020603050405020304" pitchFamily="18" charset="0"/>
                <a:ea typeface="仿宋" panose="02010609060101010101" pitchFamily="49" charset="-122"/>
                <a:cs typeface="Times New Roman" panose="02020603050405020304" pitchFamily="18" charset="0"/>
              </a:rPr>
              <a:t>特征捕捉预处理器</a:t>
            </a:r>
          </a:p>
        </p:txBody>
      </p:sp>
      <p:sp>
        <p:nvSpPr>
          <p:cNvPr id="37" name="矩形: 圆角 36">
            <a:extLst>
              <a:ext uri="{FF2B5EF4-FFF2-40B4-BE49-F238E27FC236}">
                <a16:creationId xmlns:a16="http://schemas.microsoft.com/office/drawing/2014/main" id="{242C7CAE-4641-42D4-DD8B-8BC3114CD106}"/>
              </a:ext>
            </a:extLst>
          </p:cNvPr>
          <p:cNvSpPr/>
          <p:nvPr/>
        </p:nvSpPr>
        <p:spPr>
          <a:xfrm>
            <a:off x="3381629" y="1368642"/>
            <a:ext cx="2201849" cy="268484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38" name="矩形: 圆角 37">
            <a:extLst>
              <a:ext uri="{FF2B5EF4-FFF2-40B4-BE49-F238E27FC236}">
                <a16:creationId xmlns:a16="http://schemas.microsoft.com/office/drawing/2014/main" id="{703B3817-B51C-1F9F-B7A7-AF406CC3F905}"/>
              </a:ext>
            </a:extLst>
          </p:cNvPr>
          <p:cNvSpPr/>
          <p:nvPr/>
        </p:nvSpPr>
        <p:spPr>
          <a:xfrm>
            <a:off x="6258793" y="2422022"/>
            <a:ext cx="1991831" cy="652707"/>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800" dirty="0">
                <a:solidFill>
                  <a:schemeClr val="tx1"/>
                </a:solidFill>
                <a:latin typeface="Times New Roman" panose="02020603050405020304" pitchFamily="18" charset="0"/>
                <a:cs typeface="Times New Roman" panose="02020603050405020304" pitchFamily="18" charset="0"/>
              </a:rPr>
              <a:t>LSTM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9" name="矩形: 圆角 38">
            <a:extLst>
              <a:ext uri="{FF2B5EF4-FFF2-40B4-BE49-F238E27FC236}">
                <a16:creationId xmlns:a16="http://schemas.microsoft.com/office/drawing/2014/main" id="{79330EDA-8D05-7CD6-1D4B-485967AC75FB}"/>
              </a:ext>
            </a:extLst>
          </p:cNvPr>
          <p:cNvSpPr/>
          <p:nvPr/>
        </p:nvSpPr>
        <p:spPr>
          <a:xfrm>
            <a:off x="8938237" y="2419680"/>
            <a:ext cx="2105072" cy="66809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ea typeface="仿宋" panose="02010609060101010101" pitchFamily="49" charset="-122"/>
                <a:cs typeface="Times New Roman" panose="02020603050405020304" pitchFamily="18" charset="0"/>
              </a:rPr>
              <a:t>Encoded Features </a:t>
            </a:r>
            <a:endParaRPr lang="zh-CN" altLang="en-US" dirty="0">
              <a:solidFill>
                <a:schemeClr val="tx1"/>
              </a:solidFill>
              <a:latin typeface="Times New Roman" panose="02020603050405020304" pitchFamily="18" charset="0"/>
              <a:ea typeface="仿宋" panose="02010609060101010101" pitchFamily="49" charset="-122"/>
              <a:cs typeface="Times New Roman" panose="02020603050405020304" pitchFamily="18" charset="0"/>
            </a:endParaRPr>
          </a:p>
        </p:txBody>
      </p:sp>
      <p:sp>
        <p:nvSpPr>
          <p:cNvPr id="41" name="矩形: 圆角 40">
            <a:extLst>
              <a:ext uri="{FF2B5EF4-FFF2-40B4-BE49-F238E27FC236}">
                <a16:creationId xmlns:a16="http://schemas.microsoft.com/office/drawing/2014/main" id="{643AC66E-9726-5BE4-BE63-DE93D35AF0C0}"/>
              </a:ext>
            </a:extLst>
          </p:cNvPr>
          <p:cNvSpPr/>
          <p:nvPr/>
        </p:nvSpPr>
        <p:spPr>
          <a:xfrm>
            <a:off x="6208768" y="4778422"/>
            <a:ext cx="1991831" cy="64687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800">
                <a:solidFill>
                  <a:schemeClr val="tx1"/>
                </a:solidFill>
                <a:latin typeface="Times New Roman" panose="02020603050405020304" pitchFamily="18" charset="0"/>
                <a:cs typeface="Times New Roman" panose="02020603050405020304" pitchFamily="18" charset="0"/>
              </a:rPr>
              <a:t>LSTM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42" name="矩形: 圆角 41">
            <a:extLst>
              <a:ext uri="{FF2B5EF4-FFF2-40B4-BE49-F238E27FC236}">
                <a16:creationId xmlns:a16="http://schemas.microsoft.com/office/drawing/2014/main" id="{B036C196-7DC5-E813-AFB2-ED4EF9C52B9C}"/>
              </a:ext>
            </a:extLst>
          </p:cNvPr>
          <p:cNvSpPr/>
          <p:nvPr/>
        </p:nvSpPr>
        <p:spPr>
          <a:xfrm>
            <a:off x="3450234" y="4778427"/>
            <a:ext cx="2126437" cy="64687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ea typeface="仿宋" panose="02010609060101010101" pitchFamily="49" charset="-122"/>
                <a:cs typeface="Times New Roman" panose="02020603050405020304" pitchFamily="18" charset="0"/>
              </a:rPr>
              <a:t>Predicted Output</a:t>
            </a:r>
            <a:endParaRPr lang="zh-CN" altLang="en-US" dirty="0">
              <a:solidFill>
                <a:schemeClr val="tx1"/>
              </a:solidFill>
              <a:latin typeface="Times New Roman" panose="02020603050405020304" pitchFamily="18" charset="0"/>
              <a:ea typeface="仿宋" panose="02010609060101010101" pitchFamily="49" charset="-122"/>
              <a:cs typeface="Times New Roman" panose="02020603050405020304" pitchFamily="18" charset="0"/>
            </a:endParaRPr>
          </a:p>
        </p:txBody>
      </p:sp>
      <p:sp>
        <p:nvSpPr>
          <p:cNvPr id="43" name="文本框 42">
            <a:extLst>
              <a:ext uri="{FF2B5EF4-FFF2-40B4-BE49-F238E27FC236}">
                <a16:creationId xmlns:a16="http://schemas.microsoft.com/office/drawing/2014/main" id="{0B1F6D19-2FC2-32BA-93D8-554226B352C8}"/>
              </a:ext>
            </a:extLst>
          </p:cNvPr>
          <p:cNvSpPr txBox="1"/>
          <p:nvPr/>
        </p:nvSpPr>
        <p:spPr>
          <a:xfrm>
            <a:off x="3908451" y="1396346"/>
            <a:ext cx="1135906" cy="369332"/>
          </a:xfrm>
          <a:prstGeom prst="rect">
            <a:avLst/>
          </a:prstGeom>
          <a:noFill/>
        </p:spPr>
        <p:txBody>
          <a:bodyPr wrap="square" rtlCol="0">
            <a:spAutoFit/>
          </a:bodyPr>
          <a:lstStyle/>
          <a:p>
            <a:pPr algn="ctr"/>
            <a:r>
              <a:rPr lang="en-US" altLang="zh-CN" dirty="0">
                <a:latin typeface="Times New Roman" panose="02020603050405020304" pitchFamily="18" charset="0"/>
                <a:ea typeface="仿宋" panose="02010609060101010101" pitchFamily="49" charset="-122"/>
                <a:cs typeface="Times New Roman" panose="02020603050405020304" pitchFamily="18" charset="0"/>
              </a:rPr>
              <a:t>Encoder</a:t>
            </a:r>
            <a:endParaRPr lang="zh-CN" altLang="en-US" dirty="0">
              <a:latin typeface="Times New Roman" panose="02020603050405020304" pitchFamily="18" charset="0"/>
              <a:ea typeface="仿宋" panose="02010609060101010101" pitchFamily="49" charset="-122"/>
              <a:cs typeface="Times New Roman" panose="02020603050405020304" pitchFamily="18" charset="0"/>
            </a:endParaRPr>
          </a:p>
        </p:txBody>
      </p:sp>
      <p:sp>
        <p:nvSpPr>
          <p:cNvPr id="45" name="文本框 44">
            <a:extLst>
              <a:ext uri="{FF2B5EF4-FFF2-40B4-BE49-F238E27FC236}">
                <a16:creationId xmlns:a16="http://schemas.microsoft.com/office/drawing/2014/main" id="{FA4F028F-7969-B700-277A-17A0071F235F}"/>
              </a:ext>
            </a:extLst>
          </p:cNvPr>
          <p:cNvSpPr txBox="1"/>
          <p:nvPr/>
        </p:nvSpPr>
        <p:spPr>
          <a:xfrm>
            <a:off x="3455003" y="1895246"/>
            <a:ext cx="1933439" cy="369332"/>
          </a:xfrm>
          <a:prstGeom prst="rect">
            <a:avLst/>
          </a:prstGeom>
          <a:solidFill>
            <a:schemeClr val="bg1"/>
          </a:solidFill>
          <a:ln>
            <a:solidFill>
              <a:schemeClr val="tx1"/>
            </a:solidFill>
          </a:ln>
        </p:spPr>
        <p:txBody>
          <a:bodyPr wrap="square" rtlCol="0">
            <a:spAutoFit/>
          </a:bodyPr>
          <a:lstStyle/>
          <a:p>
            <a:pPr algn="ctr"/>
            <a:r>
              <a:rPr lang="en-US" altLang="zh-CN" dirty="0">
                <a:latin typeface="Times New Roman" panose="02020603050405020304" pitchFamily="18" charset="0"/>
                <a:ea typeface="仿宋" panose="02010609060101010101" pitchFamily="49" charset="-122"/>
                <a:cs typeface="Times New Roman" panose="02020603050405020304" pitchFamily="18" charset="0"/>
              </a:rPr>
              <a:t>Transformer Block</a:t>
            </a:r>
            <a:endParaRPr lang="zh-CN" altLang="en-US" dirty="0">
              <a:latin typeface="Times New Roman" panose="02020603050405020304" pitchFamily="18" charset="0"/>
              <a:ea typeface="仿宋" panose="02010609060101010101" pitchFamily="49" charset="-122"/>
              <a:cs typeface="Times New Roman" panose="02020603050405020304" pitchFamily="18" charset="0"/>
            </a:endParaRPr>
          </a:p>
        </p:txBody>
      </p:sp>
      <p:sp>
        <p:nvSpPr>
          <p:cNvPr id="46" name="文本框 45">
            <a:extLst>
              <a:ext uri="{FF2B5EF4-FFF2-40B4-BE49-F238E27FC236}">
                <a16:creationId xmlns:a16="http://schemas.microsoft.com/office/drawing/2014/main" id="{F9C670B5-3AFB-02C0-11A6-2756A2D1C20A}"/>
              </a:ext>
            </a:extLst>
          </p:cNvPr>
          <p:cNvSpPr txBox="1"/>
          <p:nvPr/>
        </p:nvSpPr>
        <p:spPr>
          <a:xfrm>
            <a:off x="3455003" y="3443274"/>
            <a:ext cx="1994808" cy="369332"/>
          </a:xfrm>
          <a:prstGeom prst="rect">
            <a:avLst/>
          </a:prstGeom>
          <a:solidFill>
            <a:schemeClr val="bg1"/>
          </a:solidFill>
          <a:ln>
            <a:solidFill>
              <a:schemeClr val="tx1"/>
            </a:solidFill>
          </a:ln>
        </p:spPr>
        <p:txBody>
          <a:bodyPr wrap="square" rtlCol="0">
            <a:spAutoFit/>
          </a:bodyPr>
          <a:lstStyle/>
          <a:p>
            <a:pPr algn="ctr"/>
            <a:r>
              <a:rPr lang="en-US" altLang="zh-CN" dirty="0">
                <a:latin typeface="Times New Roman" panose="02020603050405020304" pitchFamily="18" charset="0"/>
                <a:ea typeface="仿宋" panose="02010609060101010101" pitchFamily="49" charset="-122"/>
                <a:cs typeface="Times New Roman" panose="02020603050405020304" pitchFamily="18" charset="0"/>
              </a:rPr>
              <a:t>Transformer Block</a:t>
            </a:r>
            <a:endParaRPr lang="zh-CN" altLang="en-US" dirty="0">
              <a:latin typeface="Times New Roman" panose="02020603050405020304" pitchFamily="18" charset="0"/>
              <a:ea typeface="仿宋" panose="02010609060101010101" pitchFamily="49" charset="-122"/>
              <a:cs typeface="Times New Roman" panose="02020603050405020304" pitchFamily="18" charset="0"/>
            </a:endParaRPr>
          </a:p>
        </p:txBody>
      </p:sp>
      <p:sp>
        <p:nvSpPr>
          <p:cNvPr id="47" name="文本框 46">
            <a:extLst>
              <a:ext uri="{FF2B5EF4-FFF2-40B4-BE49-F238E27FC236}">
                <a16:creationId xmlns:a16="http://schemas.microsoft.com/office/drawing/2014/main" id="{FFD8E1C2-FF62-70D4-72F2-56BAED806E8E}"/>
              </a:ext>
            </a:extLst>
          </p:cNvPr>
          <p:cNvSpPr txBox="1"/>
          <p:nvPr/>
        </p:nvSpPr>
        <p:spPr>
          <a:xfrm rot="5400000">
            <a:off x="4136709" y="2678193"/>
            <a:ext cx="646333" cy="369332"/>
          </a:xfrm>
          <a:prstGeom prst="rect">
            <a:avLst/>
          </a:prstGeom>
          <a:noFill/>
        </p:spPr>
        <p:txBody>
          <a:bodyPr wrap="square" rtlCol="0">
            <a:spAutoFit/>
          </a:bodyPr>
          <a:lstStyle/>
          <a:p>
            <a:pPr algn="dist"/>
            <a:r>
              <a:rPr lang="en-US" altLang="zh-CN"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sp>
        <p:nvSpPr>
          <p:cNvPr id="48" name="文本框 47">
            <a:extLst>
              <a:ext uri="{FF2B5EF4-FFF2-40B4-BE49-F238E27FC236}">
                <a16:creationId xmlns:a16="http://schemas.microsoft.com/office/drawing/2014/main" id="{82DB4AF2-4BB4-81DA-020E-9285321F7452}"/>
              </a:ext>
            </a:extLst>
          </p:cNvPr>
          <p:cNvSpPr txBox="1"/>
          <p:nvPr/>
        </p:nvSpPr>
        <p:spPr>
          <a:xfrm>
            <a:off x="9422940" y="3916369"/>
            <a:ext cx="1135906" cy="369332"/>
          </a:xfrm>
          <a:prstGeom prst="rect">
            <a:avLst/>
          </a:prstGeom>
          <a:noFill/>
        </p:spPr>
        <p:txBody>
          <a:bodyPr wrap="square" rtlCol="0">
            <a:spAutoFit/>
          </a:bodyPr>
          <a:lstStyle/>
          <a:p>
            <a:pPr algn="ctr"/>
            <a:r>
              <a:rPr lang="en-US" altLang="zh-CN" dirty="0">
                <a:latin typeface="Times New Roman" panose="02020603050405020304" pitchFamily="18" charset="0"/>
                <a:ea typeface="仿宋" panose="02010609060101010101" pitchFamily="49" charset="-122"/>
                <a:cs typeface="Times New Roman" panose="02020603050405020304" pitchFamily="18" charset="0"/>
              </a:rPr>
              <a:t>Decoder</a:t>
            </a:r>
            <a:endParaRPr lang="zh-CN" altLang="en-US" dirty="0">
              <a:latin typeface="Times New Roman" panose="02020603050405020304" pitchFamily="18" charset="0"/>
              <a:ea typeface="仿宋" panose="02010609060101010101" pitchFamily="49" charset="-122"/>
              <a:cs typeface="Times New Roman" panose="02020603050405020304" pitchFamily="18" charset="0"/>
            </a:endParaRPr>
          </a:p>
        </p:txBody>
      </p:sp>
      <p:sp>
        <p:nvSpPr>
          <p:cNvPr id="49" name="文本框 48">
            <a:extLst>
              <a:ext uri="{FF2B5EF4-FFF2-40B4-BE49-F238E27FC236}">
                <a16:creationId xmlns:a16="http://schemas.microsoft.com/office/drawing/2014/main" id="{C3C57EB0-83BA-2008-7EE7-FB874B44E541}"/>
              </a:ext>
            </a:extLst>
          </p:cNvPr>
          <p:cNvSpPr txBox="1"/>
          <p:nvPr/>
        </p:nvSpPr>
        <p:spPr>
          <a:xfrm>
            <a:off x="9000373" y="4400034"/>
            <a:ext cx="1923850" cy="338554"/>
          </a:xfrm>
          <a:prstGeom prst="rect">
            <a:avLst/>
          </a:prstGeom>
          <a:solidFill>
            <a:schemeClr val="bg1"/>
          </a:solidFill>
          <a:ln>
            <a:solidFill>
              <a:schemeClr val="tx1"/>
            </a:solidFill>
          </a:ln>
        </p:spPr>
        <p:txBody>
          <a:bodyPr wrap="square" rtlCol="0">
            <a:spAutoFit/>
          </a:bodyPr>
          <a:lstStyle/>
          <a:p>
            <a:pPr algn="ctr"/>
            <a:r>
              <a:rPr lang="en-US" altLang="zh-CN" sz="1600" dirty="0">
                <a:latin typeface="Times New Roman" panose="02020603050405020304" pitchFamily="18" charset="0"/>
                <a:ea typeface="仿宋" panose="02010609060101010101" pitchFamily="49" charset="-122"/>
                <a:cs typeface="Times New Roman" panose="02020603050405020304" pitchFamily="18" charset="0"/>
              </a:rPr>
              <a:t>Transformer Block</a:t>
            </a:r>
            <a:endParaRPr lang="zh-CN" altLang="en-US" sz="1600" dirty="0">
              <a:latin typeface="Times New Roman" panose="02020603050405020304" pitchFamily="18" charset="0"/>
              <a:ea typeface="仿宋" panose="02010609060101010101" pitchFamily="49" charset="-122"/>
              <a:cs typeface="Times New Roman" panose="02020603050405020304" pitchFamily="18" charset="0"/>
            </a:endParaRPr>
          </a:p>
        </p:txBody>
      </p:sp>
      <p:sp>
        <p:nvSpPr>
          <p:cNvPr id="50" name="文本框 49">
            <a:extLst>
              <a:ext uri="{FF2B5EF4-FFF2-40B4-BE49-F238E27FC236}">
                <a16:creationId xmlns:a16="http://schemas.microsoft.com/office/drawing/2014/main" id="{2463277A-D85B-F6A2-0510-031B4D7BD3E7}"/>
              </a:ext>
            </a:extLst>
          </p:cNvPr>
          <p:cNvSpPr txBox="1"/>
          <p:nvPr/>
        </p:nvSpPr>
        <p:spPr>
          <a:xfrm>
            <a:off x="8966118" y="5828430"/>
            <a:ext cx="1984915" cy="338554"/>
          </a:xfrm>
          <a:prstGeom prst="rect">
            <a:avLst/>
          </a:prstGeom>
          <a:solidFill>
            <a:schemeClr val="bg1"/>
          </a:solidFill>
          <a:ln>
            <a:solidFill>
              <a:schemeClr val="tx1"/>
            </a:solidFill>
          </a:ln>
        </p:spPr>
        <p:txBody>
          <a:bodyPr wrap="square" rtlCol="0">
            <a:spAutoFit/>
          </a:bodyPr>
          <a:lstStyle/>
          <a:p>
            <a:pPr algn="ctr"/>
            <a:r>
              <a:rPr lang="en-US" altLang="zh-CN" sz="1600" dirty="0">
                <a:latin typeface="Times New Roman" panose="02020603050405020304" pitchFamily="18" charset="0"/>
                <a:ea typeface="仿宋" panose="02010609060101010101" pitchFamily="49" charset="-122"/>
                <a:cs typeface="Times New Roman" panose="02020603050405020304" pitchFamily="18" charset="0"/>
              </a:rPr>
              <a:t>Transformer Block</a:t>
            </a:r>
            <a:endParaRPr lang="zh-CN" altLang="en-US" sz="1600" dirty="0">
              <a:latin typeface="Times New Roman" panose="02020603050405020304" pitchFamily="18" charset="0"/>
              <a:ea typeface="仿宋" panose="02010609060101010101" pitchFamily="49" charset="-122"/>
              <a:cs typeface="Times New Roman" panose="02020603050405020304" pitchFamily="18" charset="0"/>
            </a:endParaRPr>
          </a:p>
        </p:txBody>
      </p:sp>
      <p:sp>
        <p:nvSpPr>
          <p:cNvPr id="51" name="文本框 50">
            <a:extLst>
              <a:ext uri="{FF2B5EF4-FFF2-40B4-BE49-F238E27FC236}">
                <a16:creationId xmlns:a16="http://schemas.microsoft.com/office/drawing/2014/main" id="{6BE42977-50A9-5912-2186-FD8BA5920A50}"/>
              </a:ext>
            </a:extLst>
          </p:cNvPr>
          <p:cNvSpPr txBox="1"/>
          <p:nvPr/>
        </p:nvSpPr>
        <p:spPr>
          <a:xfrm rot="5400000">
            <a:off x="9698410" y="5082666"/>
            <a:ext cx="646333" cy="369332"/>
          </a:xfrm>
          <a:prstGeom prst="rect">
            <a:avLst/>
          </a:prstGeom>
          <a:noFill/>
        </p:spPr>
        <p:txBody>
          <a:bodyPr wrap="square" rtlCol="0">
            <a:spAutoFit/>
          </a:bodyPr>
          <a:lstStyle/>
          <a:p>
            <a:pPr algn="dist"/>
            <a:r>
              <a:rPr lang="en-US" altLang="zh-CN"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cxnSp>
        <p:nvCxnSpPr>
          <p:cNvPr id="52" name="直接箭头连接符 51">
            <a:extLst>
              <a:ext uri="{FF2B5EF4-FFF2-40B4-BE49-F238E27FC236}">
                <a16:creationId xmlns:a16="http://schemas.microsoft.com/office/drawing/2014/main" id="{DE65BDA1-E595-5451-5C5D-D8ED7D67986A}"/>
              </a:ext>
            </a:extLst>
          </p:cNvPr>
          <p:cNvCxnSpPr>
            <a:cxnSpLocks/>
          </p:cNvCxnSpPr>
          <p:nvPr/>
        </p:nvCxnSpPr>
        <p:spPr>
          <a:xfrm>
            <a:off x="2699458" y="2748376"/>
            <a:ext cx="66442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8058DE01-7D6D-0978-1814-1AA441A8752B}"/>
              </a:ext>
            </a:extLst>
          </p:cNvPr>
          <p:cNvCxnSpPr>
            <a:cxnSpLocks/>
          </p:cNvCxnSpPr>
          <p:nvPr/>
        </p:nvCxnSpPr>
        <p:spPr>
          <a:xfrm>
            <a:off x="5588921" y="2753552"/>
            <a:ext cx="66442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BC87723C-5F18-DA50-DB35-D280E7A068F7}"/>
              </a:ext>
            </a:extLst>
          </p:cNvPr>
          <p:cNvCxnSpPr>
            <a:cxnSpLocks/>
          </p:cNvCxnSpPr>
          <p:nvPr/>
        </p:nvCxnSpPr>
        <p:spPr>
          <a:xfrm>
            <a:off x="8250624" y="2711062"/>
            <a:ext cx="66442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F1D48617-0C63-F21D-5938-5A1B6530936F}"/>
              </a:ext>
            </a:extLst>
          </p:cNvPr>
          <p:cNvCxnSpPr>
            <a:cxnSpLocks/>
          </p:cNvCxnSpPr>
          <p:nvPr/>
        </p:nvCxnSpPr>
        <p:spPr>
          <a:xfrm flipH="1">
            <a:off x="5576671" y="5093961"/>
            <a:ext cx="632097"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接箭头连接符 61">
            <a:extLst>
              <a:ext uri="{FF2B5EF4-FFF2-40B4-BE49-F238E27FC236}">
                <a16:creationId xmlns:a16="http://schemas.microsoft.com/office/drawing/2014/main" id="{7F812ADD-40FA-524E-ABD2-C4331E2393A7}"/>
              </a:ext>
            </a:extLst>
          </p:cNvPr>
          <p:cNvCxnSpPr>
            <a:cxnSpLocks/>
            <a:endCxn id="41" idx="3"/>
          </p:cNvCxnSpPr>
          <p:nvPr/>
        </p:nvCxnSpPr>
        <p:spPr>
          <a:xfrm flipH="1">
            <a:off x="8200599" y="5098057"/>
            <a:ext cx="714454" cy="380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接箭头连接符 63">
            <a:extLst>
              <a:ext uri="{FF2B5EF4-FFF2-40B4-BE49-F238E27FC236}">
                <a16:creationId xmlns:a16="http://schemas.microsoft.com/office/drawing/2014/main" id="{7C3BF18C-58BA-B64E-4602-742B973F8347}"/>
              </a:ext>
            </a:extLst>
          </p:cNvPr>
          <p:cNvCxnSpPr>
            <a:cxnSpLocks/>
          </p:cNvCxnSpPr>
          <p:nvPr/>
        </p:nvCxnSpPr>
        <p:spPr>
          <a:xfrm>
            <a:off x="10018239" y="3143935"/>
            <a:ext cx="0" cy="59867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 name="文本框 65">
            <a:extLst>
              <a:ext uri="{FF2B5EF4-FFF2-40B4-BE49-F238E27FC236}">
                <a16:creationId xmlns:a16="http://schemas.microsoft.com/office/drawing/2014/main" id="{BB5BFE84-5D87-9E6F-E0B6-7534B3045612}"/>
              </a:ext>
            </a:extLst>
          </p:cNvPr>
          <p:cNvSpPr txBox="1"/>
          <p:nvPr>
            <p:custDataLst>
              <p:tags r:id="rId1"/>
            </p:custDataLst>
          </p:nvPr>
        </p:nvSpPr>
        <p:spPr>
          <a:xfrm>
            <a:off x="385782" y="964281"/>
            <a:ext cx="5474970"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400" dirty="0">
                <a:solidFill>
                  <a:srgbClr val="002060"/>
                </a:solidFill>
                <a:latin typeface="Times New Roman" panose="02020603050405020304" pitchFamily="18" charset="0"/>
                <a:ea typeface="黑体" panose="02010609060101010101" charset="-122"/>
                <a:cs typeface="Times New Roman" panose="02020603050405020304" pitchFamily="18" charset="0"/>
                <a:sym typeface="+mn-ea"/>
              </a:rPr>
              <a:t>轨迹预测模型</a:t>
            </a:r>
          </a:p>
        </p:txBody>
      </p:sp>
      <p:pic>
        <p:nvPicPr>
          <p:cNvPr id="2" name="Picture 2">
            <a:extLst>
              <a:ext uri="{FF2B5EF4-FFF2-40B4-BE49-F238E27FC236}">
                <a16:creationId xmlns:a16="http://schemas.microsoft.com/office/drawing/2014/main" id="{584F25E5-0CAF-93C4-17C9-EB4BEEF3F87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DC00B64D-8918-C8B7-7FC6-8676DC45EF8D}"/>
              </a:ext>
            </a:extLst>
          </p:cNvPr>
          <p:cNvSpPr txBox="1"/>
          <p:nvPr>
            <p:custDataLst>
              <p:tags r:id="rId2"/>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pic>
        <p:nvPicPr>
          <p:cNvPr id="4" name="Picture 2">
            <a:extLst>
              <a:ext uri="{FF2B5EF4-FFF2-40B4-BE49-F238E27FC236}">
                <a16:creationId xmlns:a16="http://schemas.microsoft.com/office/drawing/2014/main" id="{F02A991D-DCD3-195B-A6C1-4C1992758F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1E852ED9-41DC-7BEF-C9E0-1B82D7A6DBA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F72C4CCB-AA73-0472-4423-AE37A7BD9603}"/>
              </a:ext>
            </a:extLst>
          </p:cNvPr>
          <p:cNvSpPr txBox="1"/>
          <p:nvPr>
            <p:custDataLst>
              <p:tags r:id="rId3"/>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grpSp>
        <p:nvGrpSpPr>
          <p:cNvPr id="15" name="组合 14">
            <a:extLst>
              <a:ext uri="{FF2B5EF4-FFF2-40B4-BE49-F238E27FC236}">
                <a16:creationId xmlns:a16="http://schemas.microsoft.com/office/drawing/2014/main" id="{7E82CFBC-5E1B-B3D0-E317-153177260694}"/>
              </a:ext>
            </a:extLst>
          </p:cNvPr>
          <p:cNvGrpSpPr/>
          <p:nvPr/>
        </p:nvGrpSpPr>
        <p:grpSpPr>
          <a:xfrm>
            <a:off x="0" y="1"/>
            <a:ext cx="12192000" cy="668096"/>
            <a:chOff x="0" y="-13027"/>
            <a:chExt cx="12192000" cy="576731"/>
          </a:xfrm>
        </p:grpSpPr>
        <p:sp>
          <p:nvSpPr>
            <p:cNvPr id="16" name="矩形 15">
              <a:extLst>
                <a:ext uri="{FF2B5EF4-FFF2-40B4-BE49-F238E27FC236}">
                  <a16:creationId xmlns:a16="http://schemas.microsoft.com/office/drawing/2014/main" id="{934625E6-D985-31A2-B8EC-F202D485876D}"/>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 name="文本框 16">
              <a:extLst>
                <a:ext uri="{FF2B5EF4-FFF2-40B4-BE49-F238E27FC236}">
                  <a16:creationId xmlns:a16="http://schemas.microsoft.com/office/drawing/2014/main" id="{0E1E8C36-F3A0-48DA-3E21-FB908172356C}"/>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研究背景</a:t>
              </a:r>
            </a:p>
          </p:txBody>
        </p:sp>
        <p:sp>
          <p:nvSpPr>
            <p:cNvPr id="18" name="文本框 17">
              <a:extLst>
                <a:ext uri="{FF2B5EF4-FFF2-40B4-BE49-F238E27FC236}">
                  <a16:creationId xmlns:a16="http://schemas.microsoft.com/office/drawing/2014/main" id="{A74BE3B1-5257-F500-F58A-D90E01ABB619}"/>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19" name="文本框 18">
              <a:extLst>
                <a:ext uri="{FF2B5EF4-FFF2-40B4-BE49-F238E27FC236}">
                  <a16:creationId xmlns:a16="http://schemas.microsoft.com/office/drawing/2014/main" id="{FB976E78-1631-63A1-C7A0-3688147F5EE7}"/>
                </a:ext>
              </a:extLst>
            </p:cNvPr>
            <p:cNvSpPr txBox="1"/>
            <p:nvPr/>
          </p:nvSpPr>
          <p:spPr>
            <a:xfrm>
              <a:off x="6285327" y="71728"/>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研究方法</a:t>
              </a:r>
            </a:p>
          </p:txBody>
        </p:sp>
        <p:sp>
          <p:nvSpPr>
            <p:cNvPr id="20" name="文本框 19">
              <a:extLst>
                <a:ext uri="{FF2B5EF4-FFF2-40B4-BE49-F238E27FC236}">
                  <a16:creationId xmlns:a16="http://schemas.microsoft.com/office/drawing/2014/main" id="{5AA048E1-E818-6683-67B9-7DDE1AC438C5}"/>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b="1" dirty="0">
                  <a:solidFill>
                    <a:schemeClr val="bg1"/>
                  </a:solidFill>
                  <a:latin typeface="黑体" panose="02010609060101010101" pitchFamily="49" charset="-122"/>
                  <a:ea typeface="黑体" panose="02010609060101010101" pitchFamily="49" charset="-122"/>
                </a:rPr>
                <a:t>现有研究结果</a:t>
              </a:r>
            </a:p>
          </p:txBody>
        </p:sp>
      </p:grpSp>
    </p:spTree>
    <p:extLst>
      <p:ext uri="{BB962C8B-B14F-4D97-AF65-F5344CB8AC3E}">
        <p14:creationId xmlns:p14="http://schemas.microsoft.com/office/powerpoint/2010/main" val="21397301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EC6A1A-43F1-BD1B-010D-009118CBCFF4}"/>
            </a:ext>
          </a:extLst>
        </p:cNvPr>
        <p:cNvGrpSpPr/>
        <p:nvPr/>
      </p:nvGrpSpPr>
      <p:grpSpPr>
        <a:xfrm>
          <a:off x="0" y="0"/>
          <a:ext cx="0" cy="0"/>
          <a:chOff x="0" y="0"/>
          <a:chExt cx="0" cy="0"/>
        </a:xfrm>
      </p:grpSpPr>
      <p:sp>
        <p:nvSpPr>
          <p:cNvPr id="11" name="灯片编号占位符 10">
            <a:extLst>
              <a:ext uri="{FF2B5EF4-FFF2-40B4-BE49-F238E27FC236}">
                <a16:creationId xmlns:a16="http://schemas.microsoft.com/office/drawing/2014/main" id="{F1BDD52E-B835-98C2-8A52-09B539E99455}"/>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16</a:t>
            </a:fld>
            <a:endParaRPr lang="zh-CN" altLang="en-US" sz="1400">
              <a:solidFill>
                <a:schemeClr val="tx1"/>
              </a:solidFill>
              <a:latin typeface="Times New Roman" panose="02020603050405020304" charset="0"/>
              <a:cs typeface="Times New Roman" panose="02020603050405020304" charset="0"/>
            </a:endParaRPr>
          </a:p>
        </p:txBody>
      </p:sp>
      <p:pic>
        <p:nvPicPr>
          <p:cNvPr id="22" name="Picture 2">
            <a:extLst>
              <a:ext uri="{FF2B5EF4-FFF2-40B4-BE49-F238E27FC236}">
                <a16:creationId xmlns:a16="http://schemas.microsoft.com/office/drawing/2014/main" id="{07FF88DD-46DD-13EE-DFEC-30A79E1D8B3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1AD18B54-85A3-46D5-B3B8-3AED5C106DCE}"/>
              </a:ext>
            </a:extLst>
          </p:cNvPr>
          <p:cNvSpPr txBox="1"/>
          <p:nvPr/>
        </p:nvSpPr>
        <p:spPr>
          <a:xfrm>
            <a:off x="3017520" y="918751"/>
            <a:ext cx="7459980" cy="1113766"/>
          </a:xfrm>
          <a:prstGeom prst="rect">
            <a:avLst/>
          </a:prstGeom>
          <a:noFill/>
        </p:spPr>
        <p:txBody>
          <a:bodyPr wrap="square" rtlCol="0">
            <a:spAutoFit/>
          </a:bodyPr>
          <a:lstStyle/>
          <a:p>
            <a:pPr>
              <a:lnSpc>
                <a:spcPct val="150000"/>
              </a:lnSpc>
            </a:pPr>
            <a:r>
              <a:rPr lang="zh-CN" altLang="en-US" sz="2400" dirty="0">
                <a:latin typeface="仿宋" panose="02010609060101010101" pitchFamily="49" charset="-122"/>
                <a:ea typeface="仿宋" panose="02010609060101010101" pitchFamily="49" charset="-122"/>
              </a:rPr>
              <a:t>轨迹预测模块中，目前已经尝试过几种方法，均能实现在短时间的小鼠轨迹预测。</a:t>
            </a:r>
          </a:p>
        </p:txBody>
      </p:sp>
      <p:sp>
        <p:nvSpPr>
          <p:cNvPr id="3" name="文本框 2">
            <a:extLst>
              <a:ext uri="{FF2B5EF4-FFF2-40B4-BE49-F238E27FC236}">
                <a16:creationId xmlns:a16="http://schemas.microsoft.com/office/drawing/2014/main" id="{56540172-70F3-CD41-00E6-CF296CCE4D57}"/>
              </a:ext>
            </a:extLst>
          </p:cNvPr>
          <p:cNvSpPr txBox="1"/>
          <p:nvPr>
            <p:custDataLst>
              <p:tags r:id="rId1"/>
            </p:custDataLst>
          </p:nvPr>
        </p:nvSpPr>
        <p:spPr>
          <a:xfrm>
            <a:off x="544830" y="1055911"/>
            <a:ext cx="5474970"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400" dirty="0">
                <a:solidFill>
                  <a:srgbClr val="002060"/>
                </a:solidFill>
                <a:latin typeface="黑体" panose="02010609060101010101" charset="-122"/>
                <a:ea typeface="黑体" panose="02010609060101010101" charset="-122"/>
                <a:cs typeface="宋体" panose="02010600030101010101" pitchFamily="2" charset="-122"/>
                <a:sym typeface="+mn-ea"/>
              </a:rPr>
              <a:t>轨迹预测结果</a:t>
            </a:r>
          </a:p>
        </p:txBody>
      </p:sp>
      <p:graphicFrame>
        <p:nvGraphicFramePr>
          <p:cNvPr id="4" name="表格 3">
            <a:extLst>
              <a:ext uri="{FF2B5EF4-FFF2-40B4-BE49-F238E27FC236}">
                <a16:creationId xmlns:a16="http://schemas.microsoft.com/office/drawing/2014/main" id="{3232AB85-E8F1-37FE-4EAF-D608B8997463}"/>
              </a:ext>
            </a:extLst>
          </p:cNvPr>
          <p:cNvGraphicFramePr>
            <a:graphicFrameLocks noGrp="1"/>
          </p:cNvGraphicFramePr>
          <p:nvPr/>
        </p:nvGraphicFramePr>
        <p:xfrm>
          <a:off x="668631" y="2254375"/>
          <a:ext cx="10702338" cy="4114830"/>
        </p:xfrm>
        <a:graphic>
          <a:graphicData uri="http://schemas.openxmlformats.org/drawingml/2006/table">
            <a:tbl>
              <a:tblPr firstRow="1" bandRow="1">
                <a:tableStyleId>{5C22544A-7EE6-4342-B048-85BDC9FD1C3A}</a:tableStyleId>
              </a:tblPr>
              <a:tblGrid>
                <a:gridCol w="3567446">
                  <a:extLst>
                    <a:ext uri="{9D8B030D-6E8A-4147-A177-3AD203B41FA5}">
                      <a16:colId xmlns:a16="http://schemas.microsoft.com/office/drawing/2014/main" val="1225474721"/>
                    </a:ext>
                  </a:extLst>
                </a:gridCol>
                <a:gridCol w="3567446">
                  <a:extLst>
                    <a:ext uri="{9D8B030D-6E8A-4147-A177-3AD203B41FA5}">
                      <a16:colId xmlns:a16="http://schemas.microsoft.com/office/drawing/2014/main" val="3100767363"/>
                    </a:ext>
                  </a:extLst>
                </a:gridCol>
                <a:gridCol w="3567446">
                  <a:extLst>
                    <a:ext uri="{9D8B030D-6E8A-4147-A177-3AD203B41FA5}">
                      <a16:colId xmlns:a16="http://schemas.microsoft.com/office/drawing/2014/main" val="1713856317"/>
                    </a:ext>
                  </a:extLst>
                </a:gridCol>
              </a:tblGrid>
              <a:tr h="553786">
                <a:tc gridSpan="3">
                  <a:txBody>
                    <a:bodyPr/>
                    <a:lstStyle/>
                    <a:p>
                      <a:endParaRPr lang="zh-CN" altLang="en-US" dirty="0">
                        <a:latin typeface="仿宋" panose="02010609060101010101" pitchFamily="49" charset="-122"/>
                        <a:ea typeface="仿宋" panose="02010609060101010101" pitchFamily="49" charset="-122"/>
                      </a:endParaRPr>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944014180"/>
                  </a:ext>
                </a:extLst>
              </a:tr>
              <a:tr h="589993">
                <a:tc>
                  <a:txBody>
                    <a:bodyPr/>
                    <a:lstStyle/>
                    <a:p>
                      <a:pPr algn="ctr"/>
                      <a:r>
                        <a:rPr lang="zh-CN" altLang="en-US" sz="1800" b="0" kern="0" dirty="0">
                          <a:solidFill>
                            <a:schemeClr val="tx1"/>
                          </a:solidFill>
                          <a:effectLst/>
                          <a:latin typeface="仿宋" panose="02010609060101010101" pitchFamily="49" charset="-122"/>
                          <a:ea typeface="仿宋" panose="02010609060101010101" pitchFamily="49" charset="-122"/>
                          <a:cs typeface="Times New Roman" panose="02020603050405020304" pitchFamily="18" charset="0"/>
                        </a:rPr>
                        <a:t>模型</a:t>
                      </a:r>
                    </a:p>
                  </a:txBody>
                  <a:tcPr marL="68580" marR="68580" marT="0" marB="0" anchor="ctr"/>
                </a:tc>
                <a:tc>
                  <a:txBody>
                    <a:bodyPr/>
                    <a:lstStyle/>
                    <a:p>
                      <a:pPr algn="l"/>
                      <a:r>
                        <a:rPr lang="zh-CN" altLang="en-US" sz="1800" b="0" kern="0" dirty="0">
                          <a:solidFill>
                            <a:schemeClr val="tx1"/>
                          </a:solidFill>
                          <a:effectLst/>
                          <a:latin typeface="仿宋" panose="02010609060101010101" pitchFamily="49" charset="-122"/>
                          <a:ea typeface="仿宋" panose="02010609060101010101" pitchFamily="49" charset="-122"/>
                          <a:cs typeface="Times New Roman" panose="02020603050405020304" pitchFamily="18" charset="0"/>
                        </a:rPr>
                        <a:t>在公共数据集上的表现效果（</a:t>
                      </a:r>
                      <a:r>
                        <a:rPr lang="en-US" altLang="zh-CN" sz="1800" b="0" kern="0" dirty="0">
                          <a:solidFill>
                            <a:schemeClr val="tx1"/>
                          </a:solidFill>
                          <a:effectLst/>
                          <a:latin typeface="仿宋" panose="02010609060101010101" pitchFamily="49" charset="-122"/>
                          <a:ea typeface="仿宋" panose="02010609060101010101" pitchFamily="49" charset="-122"/>
                          <a:cs typeface="Times New Roman" panose="02020603050405020304" pitchFamily="18" charset="0"/>
                        </a:rPr>
                        <a:t>eth</a:t>
                      </a:r>
                      <a:r>
                        <a:rPr lang="zh-CN" altLang="en-US" sz="1800" b="0" kern="0" dirty="0">
                          <a:solidFill>
                            <a:schemeClr val="tx1"/>
                          </a:solidFill>
                          <a:effectLst/>
                          <a:latin typeface="仿宋" panose="02010609060101010101" pitchFamily="49" charset="-122"/>
                          <a:ea typeface="仿宋" panose="02010609060101010101" pitchFamily="49" charset="-122"/>
                          <a:cs typeface="Times New Roman" panose="02020603050405020304" pitchFamily="18" charset="0"/>
                        </a:rPr>
                        <a:t>）</a:t>
                      </a:r>
                    </a:p>
                  </a:txBody>
                  <a:tcPr marL="68580" marR="68580" marT="0" marB="0" anchor="ctr"/>
                </a:tc>
                <a:tc>
                  <a:txBody>
                    <a:bodyPr/>
                    <a:lstStyle/>
                    <a:p>
                      <a:pPr algn="l"/>
                      <a:r>
                        <a:rPr lang="zh-CN" altLang="en-US" sz="1800" b="0" kern="0" dirty="0">
                          <a:solidFill>
                            <a:schemeClr val="tx1"/>
                          </a:solidFill>
                          <a:effectLst/>
                          <a:latin typeface="仿宋" panose="02010609060101010101" pitchFamily="49" charset="-122"/>
                          <a:ea typeface="仿宋" panose="02010609060101010101" pitchFamily="49" charset="-122"/>
                          <a:cs typeface="Times New Roman" panose="02020603050405020304" pitchFamily="18" charset="0"/>
                        </a:rPr>
                        <a:t>在我们的数据集上的表现</a:t>
                      </a:r>
                    </a:p>
                  </a:txBody>
                  <a:tcPr marL="68580" marR="68580" marT="0" marB="0" anchor="ctr"/>
                </a:tc>
                <a:extLst>
                  <a:ext uri="{0D108BD9-81ED-4DB2-BD59-A6C34878D82A}">
                    <a16:rowId xmlns:a16="http://schemas.microsoft.com/office/drawing/2014/main" val="140169978"/>
                  </a:ext>
                </a:extLst>
              </a:tr>
              <a:tr h="589993">
                <a:tc>
                  <a:txBody>
                    <a:bodyPr/>
                    <a:lstStyle/>
                    <a:p>
                      <a:pPr algn="ctr"/>
                      <a:r>
                        <a:rPr lang="en-US" altLang="zh-CN" sz="1800" b="0" kern="0" dirty="0">
                          <a:solidFill>
                            <a:schemeClr val="tx1"/>
                          </a:solidFill>
                          <a:effectLst/>
                          <a:latin typeface="+mn-lt"/>
                          <a:ea typeface="等线" panose="02010600030101010101" pitchFamily="2" charset="-122"/>
                          <a:cs typeface="Times New Roman" panose="02020603050405020304" pitchFamily="18" charset="0"/>
                        </a:rPr>
                        <a:t>RNN</a:t>
                      </a:r>
                      <a:endParaRPr lang="zh-CN" altLang="en-US" sz="1800" b="0" kern="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0" kern="0" dirty="0">
                          <a:solidFill>
                            <a:schemeClr val="tx1"/>
                          </a:solidFill>
                          <a:effectLst/>
                          <a:latin typeface="+mn-lt"/>
                          <a:ea typeface="+mn-ea"/>
                          <a:cs typeface="Times New Roman" panose="02020603050405020304" pitchFamily="18" charset="0"/>
                        </a:rPr>
                        <a:t>ADE:2.72        FED:4.60</a:t>
                      </a:r>
                      <a:endParaRPr lang="zh-CN" altLang="en-US" sz="1800" b="0" kern="0" dirty="0">
                        <a:solidFill>
                          <a:schemeClr val="tx1"/>
                        </a:solidFill>
                        <a:effectLst/>
                        <a:latin typeface="+mn-lt"/>
                        <a:ea typeface="+mn-ea"/>
                        <a:cs typeface="Times New Roman" panose="02020603050405020304" pitchFamily="18" charset="0"/>
                      </a:endParaRPr>
                    </a:p>
                  </a:txBody>
                  <a:tcPr marL="68580" marR="68580" marT="0" marB="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0" kern="0" dirty="0">
                          <a:solidFill>
                            <a:schemeClr val="tx1"/>
                          </a:solidFill>
                          <a:effectLst/>
                          <a:latin typeface="+mn-lt"/>
                          <a:ea typeface="+mn-ea"/>
                          <a:cs typeface="Times New Roman" panose="02020603050405020304" pitchFamily="18" charset="0"/>
                        </a:rPr>
                        <a:t>ADE:32.721     FED:41.630</a:t>
                      </a:r>
                      <a:endParaRPr lang="zh-CN" altLang="en-US" sz="1800" b="0" kern="0" dirty="0">
                        <a:solidFill>
                          <a:schemeClr val="tx1"/>
                        </a:solidFill>
                        <a:effectLst/>
                        <a:latin typeface="+mn-lt"/>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2416924430"/>
                  </a:ext>
                </a:extLst>
              </a:tr>
              <a:tr h="589993">
                <a:tc>
                  <a:txBody>
                    <a:bodyPr/>
                    <a:lstStyle/>
                    <a:p>
                      <a:pPr algn="ctr"/>
                      <a:r>
                        <a:rPr lang="en-US" altLang="zh-CN" sz="1800" b="0" kern="0" dirty="0">
                          <a:solidFill>
                            <a:schemeClr val="tx1"/>
                          </a:solidFill>
                          <a:effectLst/>
                          <a:latin typeface="+mn-lt"/>
                          <a:ea typeface="等线" panose="02010600030101010101" pitchFamily="2" charset="-122"/>
                          <a:cs typeface="Times New Roman" panose="02020603050405020304" pitchFamily="18" charset="0"/>
                        </a:rPr>
                        <a:t>GRU</a:t>
                      </a:r>
                      <a:endParaRPr lang="zh-CN" altLang="en-US" sz="1800" b="0" kern="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0" kern="0" dirty="0">
                          <a:solidFill>
                            <a:schemeClr val="tx1"/>
                          </a:solidFill>
                          <a:effectLst/>
                          <a:latin typeface="+mn-lt"/>
                          <a:ea typeface="+mn-ea"/>
                          <a:cs typeface="Times New Roman" panose="02020603050405020304" pitchFamily="18" charset="0"/>
                        </a:rPr>
                        <a:t>ADE:2.43        FED:4.37</a:t>
                      </a:r>
                      <a:endParaRPr lang="zh-CN" altLang="en-US" sz="1800" b="0" kern="0" dirty="0">
                        <a:solidFill>
                          <a:schemeClr val="tx1"/>
                        </a:solidFill>
                        <a:effectLst/>
                        <a:latin typeface="+mn-lt"/>
                        <a:ea typeface="+mn-ea"/>
                        <a:cs typeface="Times New Roman" panose="02020603050405020304" pitchFamily="18" charset="0"/>
                      </a:endParaRPr>
                    </a:p>
                  </a:txBody>
                  <a:tcPr marL="68580" marR="68580" marT="0" marB="0" anchor="ctr"/>
                </a:tc>
                <a:tc>
                  <a:txBody>
                    <a:bodyPr/>
                    <a:lstStyle/>
                    <a:p>
                      <a:pPr algn="l"/>
                      <a:r>
                        <a:rPr lang="en-US" altLang="zh-CN" sz="1800" b="0" kern="0" dirty="0">
                          <a:solidFill>
                            <a:schemeClr val="tx1"/>
                          </a:solidFill>
                          <a:effectLst/>
                          <a:latin typeface="+mn-lt"/>
                          <a:ea typeface="等线" panose="02010600030101010101" pitchFamily="2" charset="-122"/>
                          <a:cs typeface="Times New Roman" panose="02020603050405020304" pitchFamily="18" charset="0"/>
                        </a:rPr>
                        <a:t>ADE:26.439     FDE:38.284</a:t>
                      </a:r>
                      <a:endParaRPr lang="zh-CN" altLang="en-US" sz="1800" b="0" kern="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55967998"/>
                  </a:ext>
                </a:extLst>
              </a:tr>
              <a:tr h="589993">
                <a:tc>
                  <a:txBody>
                    <a:bodyPr/>
                    <a:lstStyle/>
                    <a:p>
                      <a:pPr algn="ctr"/>
                      <a:r>
                        <a:rPr lang="en-US" altLang="zh-CN" sz="1800" b="0" kern="0" dirty="0">
                          <a:solidFill>
                            <a:schemeClr val="tx1"/>
                          </a:solidFill>
                          <a:effectLst/>
                          <a:latin typeface="+mn-lt"/>
                          <a:ea typeface="等线" panose="02010600030101010101" pitchFamily="2" charset="-122"/>
                          <a:cs typeface="Times New Roman" panose="02020603050405020304" pitchFamily="18" charset="0"/>
                        </a:rPr>
                        <a:t>LSTM</a:t>
                      </a:r>
                      <a:endParaRPr lang="zh-CN" altLang="en-US" sz="1800" b="0" kern="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altLang="zh-CN" sz="1800" b="0" kern="0" dirty="0">
                          <a:solidFill>
                            <a:schemeClr val="tx1"/>
                          </a:solidFill>
                          <a:effectLst/>
                          <a:latin typeface="+mn-lt"/>
                          <a:ea typeface="等线" panose="02010600030101010101" pitchFamily="2" charset="-122"/>
                          <a:cs typeface="Times New Roman" panose="02020603050405020304" pitchFamily="18" charset="0"/>
                        </a:rPr>
                        <a:t>ADE:0.60        FED:1.31</a:t>
                      </a:r>
                      <a:endParaRPr lang="zh-CN" altLang="en-US" sz="1800" b="0" kern="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altLang="zh-CN" sz="1800" b="0" kern="0" dirty="0">
                          <a:solidFill>
                            <a:schemeClr val="tx1"/>
                          </a:solidFill>
                          <a:effectLst/>
                          <a:latin typeface="+mn-lt"/>
                          <a:ea typeface="等线" panose="02010600030101010101" pitchFamily="2" charset="-122"/>
                          <a:cs typeface="Times New Roman" panose="02020603050405020304" pitchFamily="18" charset="0"/>
                        </a:rPr>
                        <a:t>ADE:21.447     FDE:31.257</a:t>
                      </a:r>
                      <a:endParaRPr lang="zh-CN" altLang="en-US" sz="1800" b="0" kern="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87073782"/>
                  </a:ext>
                </a:extLst>
              </a:tr>
              <a:tr h="611079">
                <a:tc>
                  <a:txBody>
                    <a:bodyPr/>
                    <a:lstStyle/>
                    <a:p>
                      <a:pPr algn="ctr"/>
                      <a:r>
                        <a:rPr lang="en-US" altLang="zh-CN" sz="1800" b="0" kern="0" dirty="0" err="1">
                          <a:solidFill>
                            <a:schemeClr val="tx1"/>
                          </a:solidFill>
                          <a:effectLst/>
                          <a:latin typeface="+mn-lt"/>
                          <a:ea typeface="等线" panose="02010600030101010101" pitchFamily="2" charset="-122"/>
                          <a:cs typeface="Times New Roman" panose="02020603050405020304" pitchFamily="18" charset="0"/>
                        </a:rPr>
                        <a:t>Social_LSTM+Attention</a:t>
                      </a:r>
                      <a:endParaRPr lang="zh-CN" altLang="en-US" sz="1800" b="0" kern="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altLang="zh-CN" sz="1800" b="0" kern="0" dirty="0">
                          <a:solidFill>
                            <a:schemeClr val="tx1"/>
                          </a:solidFill>
                          <a:effectLst/>
                          <a:latin typeface="+mn-lt"/>
                          <a:ea typeface="等线" panose="02010600030101010101" pitchFamily="2" charset="-122"/>
                          <a:cs typeface="Times New Roman" panose="02020603050405020304" pitchFamily="18" charset="0"/>
                        </a:rPr>
                        <a:t>ADE:0.49        FDE:1.07</a:t>
                      </a:r>
                      <a:endParaRPr lang="zh-CN" altLang="en-US" sz="1800" b="0" kern="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altLang="zh-CN" sz="1800" b="0" i="0" kern="1200" dirty="0">
                          <a:solidFill>
                            <a:schemeClr val="dk1"/>
                          </a:solidFill>
                          <a:effectLst/>
                          <a:latin typeface="+mn-lt"/>
                          <a:ea typeface="+mn-ea"/>
                          <a:cs typeface="+mn-cs"/>
                        </a:rPr>
                        <a:t>ADE:18.762     FDE:33.848</a:t>
                      </a:r>
                      <a:endParaRPr lang="zh-CN" altLang="en-US" sz="1800" b="0" kern="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36448295"/>
                  </a:ext>
                </a:extLst>
              </a:tr>
              <a:tr h="589993">
                <a:tc>
                  <a:txBody>
                    <a:bodyPr/>
                    <a:lstStyle/>
                    <a:p>
                      <a:pPr algn="ctr"/>
                      <a:r>
                        <a:rPr lang="en-US" altLang="zh-CN" sz="1800" b="0" kern="0" dirty="0" err="1">
                          <a:solidFill>
                            <a:schemeClr val="tx1"/>
                          </a:solidFill>
                          <a:effectLst/>
                          <a:latin typeface="+mn-lt"/>
                          <a:ea typeface="等线" panose="02010600030101010101" pitchFamily="2" charset="-122"/>
                          <a:cs typeface="Times New Roman" panose="02020603050405020304" pitchFamily="18" charset="0"/>
                        </a:rPr>
                        <a:t>Transformer+LSTM</a:t>
                      </a:r>
                      <a:endParaRPr lang="zh-CN" altLang="en-US" sz="1800" b="0" kern="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altLang="zh-CN" sz="1800" b="0" kern="0" dirty="0">
                          <a:solidFill>
                            <a:schemeClr val="tx1"/>
                          </a:solidFill>
                          <a:effectLst/>
                          <a:latin typeface="+mn-lt"/>
                          <a:ea typeface="等线" panose="02010600030101010101" pitchFamily="2" charset="-122"/>
                          <a:cs typeface="Times New Roman" panose="02020603050405020304" pitchFamily="18" charset="0"/>
                        </a:rPr>
                        <a:t>ADE:</a:t>
                      </a:r>
                      <a:r>
                        <a:rPr lang="en-US" altLang="zh-CN" sz="1800" b="0" i="0" kern="1200" dirty="0">
                          <a:solidFill>
                            <a:schemeClr val="dk1"/>
                          </a:solidFill>
                          <a:effectLst/>
                          <a:latin typeface="+mn-lt"/>
                          <a:ea typeface="+mn-ea"/>
                          <a:cs typeface="+mn-cs"/>
                        </a:rPr>
                        <a:t>0.21</a:t>
                      </a:r>
                      <a:r>
                        <a:rPr lang="en-US" altLang="zh-CN" sz="1800" b="0" kern="0" dirty="0">
                          <a:solidFill>
                            <a:schemeClr val="tx1"/>
                          </a:solidFill>
                          <a:effectLst/>
                          <a:latin typeface="+mn-lt"/>
                          <a:ea typeface="等线" panose="02010600030101010101" pitchFamily="2" charset="-122"/>
                          <a:cs typeface="Times New Roman" panose="02020603050405020304" pitchFamily="18" charset="0"/>
                        </a:rPr>
                        <a:t>        FDE:0.36</a:t>
                      </a:r>
                      <a:endParaRPr lang="zh-CN" altLang="en-US" sz="1800" b="0" kern="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0" i="0" kern="1200" dirty="0">
                          <a:solidFill>
                            <a:schemeClr val="dk1"/>
                          </a:solidFill>
                          <a:effectLst/>
                          <a:latin typeface="+mn-lt"/>
                          <a:ea typeface="+mn-ea"/>
                          <a:cs typeface="+mn-cs"/>
                        </a:rPr>
                        <a:t>ADE:22.359     FDE:28.566</a:t>
                      </a:r>
                      <a:endParaRPr lang="zh-CN" altLang="en-US" sz="1800" b="0" kern="0" dirty="0">
                        <a:solidFill>
                          <a:schemeClr val="tx1"/>
                        </a:solidFill>
                        <a:effectLst/>
                        <a:latin typeface="+mn-lt"/>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4192527237"/>
                  </a:ext>
                </a:extLst>
              </a:tr>
            </a:tbl>
          </a:graphicData>
        </a:graphic>
      </p:graphicFrame>
      <p:sp>
        <p:nvSpPr>
          <p:cNvPr id="5" name="文本框 4">
            <a:extLst>
              <a:ext uri="{FF2B5EF4-FFF2-40B4-BE49-F238E27FC236}">
                <a16:creationId xmlns:a16="http://schemas.microsoft.com/office/drawing/2014/main" id="{35D11D36-7BFE-CBA5-A492-60041F24E7F5}"/>
              </a:ext>
            </a:extLst>
          </p:cNvPr>
          <p:cNvSpPr txBox="1"/>
          <p:nvPr/>
        </p:nvSpPr>
        <p:spPr>
          <a:xfrm>
            <a:off x="3082364" y="2254375"/>
            <a:ext cx="5951072" cy="461665"/>
          </a:xfrm>
          <a:prstGeom prst="rect">
            <a:avLst/>
          </a:prstGeom>
          <a:noFill/>
        </p:spPr>
        <p:txBody>
          <a:bodyPr wrap="square">
            <a:spAutoFit/>
          </a:bodyPr>
          <a:lstStyle/>
          <a:p>
            <a:pPr algn="ctr"/>
            <a:r>
              <a:rPr lang="zh-CN" altLang="en-US" sz="2400" b="1" dirty="0">
                <a:solidFill>
                  <a:schemeClr val="bg1"/>
                </a:solidFill>
                <a:latin typeface="仿宋" panose="02010609060101010101" pitchFamily="49" charset="-122"/>
                <a:ea typeface="仿宋" panose="02010609060101010101" pitchFamily="49" charset="-122"/>
              </a:rPr>
              <a:t>现有模型结果对比</a:t>
            </a:r>
          </a:p>
        </p:txBody>
      </p:sp>
      <p:pic>
        <p:nvPicPr>
          <p:cNvPr id="6" name="Picture 2">
            <a:extLst>
              <a:ext uri="{FF2B5EF4-FFF2-40B4-BE49-F238E27FC236}">
                <a16:creationId xmlns:a16="http://schemas.microsoft.com/office/drawing/2014/main" id="{6DADFFA7-E997-4B6E-A3BB-52737EBFE0F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1BD5A121-EDA6-3EF9-0DB3-C00736346D32}"/>
              </a:ext>
            </a:extLst>
          </p:cNvPr>
          <p:cNvSpPr txBox="1"/>
          <p:nvPr>
            <p:custDataLst>
              <p:tags r:id="rId2"/>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pic>
        <p:nvPicPr>
          <p:cNvPr id="8" name="Picture 2">
            <a:extLst>
              <a:ext uri="{FF2B5EF4-FFF2-40B4-BE49-F238E27FC236}">
                <a16:creationId xmlns:a16="http://schemas.microsoft.com/office/drawing/2014/main" id="{06FE5C36-2702-0546-8CB6-35F57214876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45583C57-0790-7D76-192F-005B5ED94E5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CFFB1A05-D219-9756-2C94-8C5F61A68726}"/>
              </a:ext>
            </a:extLst>
          </p:cNvPr>
          <p:cNvSpPr txBox="1"/>
          <p:nvPr>
            <p:custDataLst>
              <p:tags r:id="rId3"/>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grpSp>
        <p:nvGrpSpPr>
          <p:cNvPr id="12" name="组合 11">
            <a:extLst>
              <a:ext uri="{FF2B5EF4-FFF2-40B4-BE49-F238E27FC236}">
                <a16:creationId xmlns:a16="http://schemas.microsoft.com/office/drawing/2014/main" id="{E63B84DA-5FC0-49D8-312C-B8BEF91BD7EB}"/>
              </a:ext>
            </a:extLst>
          </p:cNvPr>
          <p:cNvGrpSpPr/>
          <p:nvPr/>
        </p:nvGrpSpPr>
        <p:grpSpPr>
          <a:xfrm>
            <a:off x="0" y="1"/>
            <a:ext cx="12192000" cy="668096"/>
            <a:chOff x="0" y="-13027"/>
            <a:chExt cx="12192000" cy="576731"/>
          </a:xfrm>
        </p:grpSpPr>
        <p:sp>
          <p:nvSpPr>
            <p:cNvPr id="13" name="矩形 12">
              <a:extLst>
                <a:ext uri="{FF2B5EF4-FFF2-40B4-BE49-F238E27FC236}">
                  <a16:creationId xmlns:a16="http://schemas.microsoft.com/office/drawing/2014/main" id="{5901C474-D200-6D57-B420-861B15E74917}"/>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4" name="文本框 13">
              <a:extLst>
                <a:ext uri="{FF2B5EF4-FFF2-40B4-BE49-F238E27FC236}">
                  <a16:creationId xmlns:a16="http://schemas.microsoft.com/office/drawing/2014/main" id="{EDBC9A9B-0972-D6AA-B9DF-B36737C3A25D}"/>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研究背景</a:t>
              </a:r>
            </a:p>
          </p:txBody>
        </p:sp>
        <p:sp>
          <p:nvSpPr>
            <p:cNvPr id="16" name="文本框 15">
              <a:extLst>
                <a:ext uri="{FF2B5EF4-FFF2-40B4-BE49-F238E27FC236}">
                  <a16:creationId xmlns:a16="http://schemas.microsoft.com/office/drawing/2014/main" id="{124C458C-A6D1-A8F1-7C91-1FDC43D7DCE9}"/>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17" name="文本框 16">
              <a:extLst>
                <a:ext uri="{FF2B5EF4-FFF2-40B4-BE49-F238E27FC236}">
                  <a16:creationId xmlns:a16="http://schemas.microsoft.com/office/drawing/2014/main" id="{DFD36E6C-9D29-D13B-F2B0-65D402C8F6F7}"/>
                </a:ext>
              </a:extLst>
            </p:cNvPr>
            <p:cNvSpPr txBox="1"/>
            <p:nvPr/>
          </p:nvSpPr>
          <p:spPr>
            <a:xfrm>
              <a:off x="6285327" y="71728"/>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研究方法</a:t>
              </a:r>
            </a:p>
          </p:txBody>
        </p:sp>
        <p:sp>
          <p:nvSpPr>
            <p:cNvPr id="18" name="文本框 17">
              <a:extLst>
                <a:ext uri="{FF2B5EF4-FFF2-40B4-BE49-F238E27FC236}">
                  <a16:creationId xmlns:a16="http://schemas.microsoft.com/office/drawing/2014/main" id="{53E1B274-4C82-ABFE-CE5A-6B0758CC2ED5}"/>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b="1" dirty="0">
                  <a:solidFill>
                    <a:schemeClr val="bg1"/>
                  </a:solidFill>
                  <a:latin typeface="黑体" panose="02010609060101010101" pitchFamily="49" charset="-122"/>
                  <a:ea typeface="黑体" panose="02010609060101010101" pitchFamily="49" charset="-122"/>
                </a:rPr>
                <a:t>现有研究结果</a:t>
              </a:r>
            </a:p>
          </p:txBody>
        </p:sp>
      </p:grpSp>
    </p:spTree>
    <p:extLst>
      <p:ext uri="{BB962C8B-B14F-4D97-AF65-F5344CB8AC3E}">
        <p14:creationId xmlns:p14="http://schemas.microsoft.com/office/powerpoint/2010/main" val="31862918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E59EB1-0DCB-421E-9F38-438C233CDA8C}"/>
            </a:ext>
          </a:extLst>
        </p:cNvPr>
        <p:cNvGrpSpPr/>
        <p:nvPr/>
      </p:nvGrpSpPr>
      <p:grpSpPr>
        <a:xfrm>
          <a:off x="0" y="0"/>
          <a:ext cx="0" cy="0"/>
          <a:chOff x="0" y="0"/>
          <a:chExt cx="0" cy="0"/>
        </a:xfrm>
      </p:grpSpPr>
      <p:sp>
        <p:nvSpPr>
          <p:cNvPr id="9" name="矩形 8">
            <a:extLst>
              <a:ext uri="{FF2B5EF4-FFF2-40B4-BE49-F238E27FC236}">
                <a16:creationId xmlns:a16="http://schemas.microsoft.com/office/drawing/2014/main" id="{22EF6928-2D32-9B51-95C8-8E35CF567075}"/>
              </a:ext>
            </a:extLst>
          </p:cNvPr>
          <p:cNvSpPr/>
          <p:nvPr/>
        </p:nvSpPr>
        <p:spPr>
          <a:xfrm>
            <a:off x="5248100" y="1196585"/>
            <a:ext cx="5909055" cy="4461387"/>
          </a:xfrm>
          <a:prstGeom prst="rect">
            <a:avLst/>
          </a:prstGeom>
          <a:solidFill>
            <a:schemeClr val="bg1"/>
          </a:solidFill>
          <a:ln>
            <a:solidFill>
              <a:schemeClr val="bg1">
                <a:lumMod val="85000"/>
              </a:schemeClr>
            </a:solidFill>
          </a:ln>
          <a:effectLst>
            <a:outerShdw blurRad="165100" dist="38100" dir="102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50</a:t>
            </a:r>
            <a:endParaRPr lang="zh-CN" altLang="en-US" dirty="0"/>
          </a:p>
        </p:txBody>
      </p:sp>
      <p:sp>
        <p:nvSpPr>
          <p:cNvPr id="11" name="灯片编号占位符 10">
            <a:extLst>
              <a:ext uri="{FF2B5EF4-FFF2-40B4-BE49-F238E27FC236}">
                <a16:creationId xmlns:a16="http://schemas.microsoft.com/office/drawing/2014/main" id="{695A599B-4CE3-A136-F849-34AE5DA19F91}"/>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17</a:t>
            </a:fld>
            <a:endParaRPr lang="zh-CN" altLang="en-US" sz="1400">
              <a:solidFill>
                <a:schemeClr val="tx1"/>
              </a:solidFill>
              <a:latin typeface="Times New Roman" panose="02020603050405020304" charset="0"/>
              <a:cs typeface="Times New Roman" panose="02020603050405020304" charset="0"/>
            </a:endParaRPr>
          </a:p>
        </p:txBody>
      </p:sp>
      <p:pic>
        <p:nvPicPr>
          <p:cNvPr id="22" name="Picture 2">
            <a:extLst>
              <a:ext uri="{FF2B5EF4-FFF2-40B4-BE49-F238E27FC236}">
                <a16:creationId xmlns:a16="http://schemas.microsoft.com/office/drawing/2014/main" id="{DDF1553B-58A4-E5AA-7EC7-0BFC87DBA2E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F3755719-8D87-B740-0B3D-7E203B7FF51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C7C4744E-3AF2-2F91-D1DA-18A7B6ED52D1}"/>
              </a:ext>
            </a:extLst>
          </p:cNvPr>
          <p:cNvSpPr txBox="1"/>
          <p:nvPr>
            <p:custDataLst>
              <p:tags r:id="rId1"/>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pic>
        <p:nvPicPr>
          <p:cNvPr id="5" name="Picture 2">
            <a:extLst>
              <a:ext uri="{FF2B5EF4-FFF2-40B4-BE49-F238E27FC236}">
                <a16:creationId xmlns:a16="http://schemas.microsoft.com/office/drawing/2014/main" id="{5131CF2E-0B5B-D197-5E12-DC71838B0DE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9CD558AB-3921-6EFA-581C-6D74AF786C1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5E35A251-B20D-3218-895A-BB1DBFC1327B}"/>
              </a:ext>
            </a:extLst>
          </p:cNvPr>
          <p:cNvSpPr txBox="1"/>
          <p:nvPr>
            <p:custDataLst>
              <p:tags r:id="rId2"/>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grpSp>
        <p:nvGrpSpPr>
          <p:cNvPr id="15" name="组合 14">
            <a:extLst>
              <a:ext uri="{FF2B5EF4-FFF2-40B4-BE49-F238E27FC236}">
                <a16:creationId xmlns:a16="http://schemas.microsoft.com/office/drawing/2014/main" id="{A037E789-D1E0-2646-53D4-6AD8942A77D5}"/>
              </a:ext>
            </a:extLst>
          </p:cNvPr>
          <p:cNvGrpSpPr/>
          <p:nvPr/>
        </p:nvGrpSpPr>
        <p:grpSpPr>
          <a:xfrm>
            <a:off x="0" y="1"/>
            <a:ext cx="12192000" cy="668096"/>
            <a:chOff x="0" y="-13027"/>
            <a:chExt cx="12192000" cy="576731"/>
          </a:xfrm>
        </p:grpSpPr>
        <p:sp>
          <p:nvSpPr>
            <p:cNvPr id="17" name="矩形 16">
              <a:extLst>
                <a:ext uri="{FF2B5EF4-FFF2-40B4-BE49-F238E27FC236}">
                  <a16:creationId xmlns:a16="http://schemas.microsoft.com/office/drawing/2014/main" id="{8030A786-911A-4A09-58D4-8432C360DDA0}"/>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8" name="文本框 17">
              <a:extLst>
                <a:ext uri="{FF2B5EF4-FFF2-40B4-BE49-F238E27FC236}">
                  <a16:creationId xmlns:a16="http://schemas.microsoft.com/office/drawing/2014/main" id="{CD715C32-FD30-AFDD-AC31-4DB09D5B21ED}"/>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研究背景</a:t>
              </a:r>
            </a:p>
          </p:txBody>
        </p:sp>
        <p:sp>
          <p:nvSpPr>
            <p:cNvPr id="19" name="文本框 18">
              <a:extLst>
                <a:ext uri="{FF2B5EF4-FFF2-40B4-BE49-F238E27FC236}">
                  <a16:creationId xmlns:a16="http://schemas.microsoft.com/office/drawing/2014/main" id="{FE76D269-2087-13B7-023B-3E88AFB67C2F}"/>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20" name="文本框 19">
              <a:extLst>
                <a:ext uri="{FF2B5EF4-FFF2-40B4-BE49-F238E27FC236}">
                  <a16:creationId xmlns:a16="http://schemas.microsoft.com/office/drawing/2014/main" id="{1C8B55FE-C845-592C-C7F7-51595DA81F02}"/>
                </a:ext>
              </a:extLst>
            </p:cNvPr>
            <p:cNvSpPr txBox="1"/>
            <p:nvPr/>
          </p:nvSpPr>
          <p:spPr>
            <a:xfrm>
              <a:off x="6285327" y="71728"/>
              <a:ext cx="1916685"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研究方法</a:t>
              </a:r>
            </a:p>
          </p:txBody>
        </p:sp>
        <p:sp>
          <p:nvSpPr>
            <p:cNvPr id="21" name="文本框 20">
              <a:extLst>
                <a:ext uri="{FF2B5EF4-FFF2-40B4-BE49-F238E27FC236}">
                  <a16:creationId xmlns:a16="http://schemas.microsoft.com/office/drawing/2014/main" id="{0F3B6BF2-B343-AC7F-E081-B794DDBEDD4F}"/>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b="1" dirty="0">
                  <a:solidFill>
                    <a:schemeClr val="bg1"/>
                  </a:solidFill>
                  <a:latin typeface="黑体" panose="02010609060101010101" pitchFamily="49" charset="-122"/>
                  <a:ea typeface="黑体" panose="02010609060101010101" pitchFamily="49" charset="-122"/>
                </a:rPr>
                <a:t>现有研究结果</a:t>
              </a:r>
            </a:p>
          </p:txBody>
        </p:sp>
      </p:grpSp>
      <p:pic>
        <p:nvPicPr>
          <p:cNvPr id="4" name="output_with_trajectory_and_boxes">
            <a:hlinkClick r:id="" action="ppaction://media"/>
            <a:extLst>
              <a:ext uri="{FF2B5EF4-FFF2-40B4-BE49-F238E27FC236}">
                <a16:creationId xmlns:a16="http://schemas.microsoft.com/office/drawing/2014/main" id="{F2D7A57F-CF41-3ECE-B507-1947B70E5536}"/>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5315316" y="1263978"/>
            <a:ext cx="5773391" cy="4330043"/>
          </a:xfrm>
          <a:prstGeom prst="rect">
            <a:avLst/>
          </a:prstGeom>
        </p:spPr>
      </p:pic>
      <p:sp>
        <p:nvSpPr>
          <p:cNvPr id="8" name="文本框 7">
            <a:extLst>
              <a:ext uri="{FF2B5EF4-FFF2-40B4-BE49-F238E27FC236}">
                <a16:creationId xmlns:a16="http://schemas.microsoft.com/office/drawing/2014/main" id="{681B34F4-7426-27BC-3BBB-0A1B7E60D05B}"/>
              </a:ext>
            </a:extLst>
          </p:cNvPr>
          <p:cNvSpPr txBox="1"/>
          <p:nvPr>
            <p:custDataLst>
              <p:tags r:id="rId5"/>
            </p:custDataLst>
          </p:nvPr>
        </p:nvSpPr>
        <p:spPr>
          <a:xfrm>
            <a:off x="544830" y="1055911"/>
            <a:ext cx="5474970"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400" dirty="0">
                <a:solidFill>
                  <a:srgbClr val="002060"/>
                </a:solidFill>
                <a:latin typeface="黑体" panose="02010609060101010101" charset="-122"/>
                <a:ea typeface="黑体" panose="02010609060101010101" charset="-122"/>
                <a:cs typeface="宋体" panose="02010600030101010101" pitchFamily="2" charset="-122"/>
                <a:sym typeface="+mn-ea"/>
              </a:rPr>
              <a:t>效果演示</a:t>
            </a:r>
          </a:p>
        </p:txBody>
      </p:sp>
      <p:sp>
        <p:nvSpPr>
          <p:cNvPr id="10" name="文本框 9">
            <a:extLst>
              <a:ext uri="{FF2B5EF4-FFF2-40B4-BE49-F238E27FC236}">
                <a16:creationId xmlns:a16="http://schemas.microsoft.com/office/drawing/2014/main" id="{68F05799-E629-58BC-B2D2-FD94C972D234}"/>
              </a:ext>
            </a:extLst>
          </p:cNvPr>
          <p:cNvSpPr txBox="1"/>
          <p:nvPr/>
        </p:nvSpPr>
        <p:spPr>
          <a:xfrm>
            <a:off x="544830" y="2272497"/>
            <a:ext cx="4444029" cy="3652923"/>
          </a:xfrm>
          <a:prstGeom prst="rect">
            <a:avLst/>
          </a:prstGeom>
          <a:noFill/>
        </p:spPr>
        <p:txBody>
          <a:bodyPr wrap="square" rtlCol="0">
            <a:spAutoFit/>
          </a:bodyPr>
          <a:lstStyle/>
          <a:p>
            <a:pPr>
              <a:lnSpc>
                <a:spcPct val="200000"/>
              </a:lnSpc>
            </a:pPr>
            <a:r>
              <a:rPr lang="zh-CN" altLang="en-US" sz="2400" b="0" i="0" dirty="0">
                <a:solidFill>
                  <a:srgbClr val="060607"/>
                </a:solidFill>
                <a:effectLst/>
                <a:latin typeface="仿宋" panose="02010609060101010101" pitchFamily="49" charset="-122"/>
                <a:ea typeface="仿宋" panose="02010609060101010101" pitchFamily="49" charset="-122"/>
              </a:rPr>
              <a:t>    一个基于深度学习技术的系统，该系统能够实现对小鼠捕食行为的实时智能识别与预测。</a:t>
            </a:r>
            <a:endParaRPr lang="en-US" altLang="zh-CN" sz="2400" b="0" i="0" dirty="0">
              <a:solidFill>
                <a:srgbClr val="060607"/>
              </a:solidFill>
              <a:effectLst/>
              <a:latin typeface="仿宋" panose="02010609060101010101" pitchFamily="49" charset="-122"/>
              <a:ea typeface="仿宋" panose="02010609060101010101" pitchFamily="49" charset="-122"/>
            </a:endParaRPr>
          </a:p>
          <a:p>
            <a:pPr>
              <a:lnSpc>
                <a:spcPct val="200000"/>
              </a:lnSpc>
            </a:pPr>
            <a:endParaRPr lang="en-US" altLang="zh-CN" sz="2400" b="0" i="0" dirty="0">
              <a:solidFill>
                <a:srgbClr val="060607"/>
              </a:solidFill>
              <a:effectLst/>
              <a:latin typeface="仿宋" panose="02010609060101010101" pitchFamily="49" charset="-122"/>
              <a:ea typeface="仿宋" panose="02010609060101010101" pitchFamily="49" charset="-122"/>
            </a:endParaRPr>
          </a:p>
        </p:txBody>
      </p:sp>
      <p:sp>
        <p:nvSpPr>
          <p:cNvPr id="12" name="文本框 11">
            <a:extLst>
              <a:ext uri="{FF2B5EF4-FFF2-40B4-BE49-F238E27FC236}">
                <a16:creationId xmlns:a16="http://schemas.microsoft.com/office/drawing/2014/main" id="{ED4E97DC-6643-2A54-005A-9B749BDACCFD}"/>
              </a:ext>
            </a:extLst>
          </p:cNvPr>
          <p:cNvSpPr txBox="1"/>
          <p:nvPr/>
        </p:nvSpPr>
        <p:spPr>
          <a:xfrm>
            <a:off x="5315316" y="6217929"/>
            <a:ext cx="6312310" cy="646331"/>
          </a:xfrm>
          <a:prstGeom prst="rect">
            <a:avLst/>
          </a:prstGeom>
          <a:noFill/>
        </p:spPr>
        <p:txBody>
          <a:bodyPr wrap="square" rtlCol="0">
            <a:spAutoFit/>
          </a:bodyPr>
          <a:lstStyle/>
          <a:p>
            <a:r>
              <a:rPr lang="zh-CN" altLang="en-US" sz="1800" dirty="0">
                <a:solidFill>
                  <a:srgbClr val="060607"/>
                </a:solidFill>
                <a:latin typeface="仿宋" panose="02010609060101010101" pitchFamily="49" charset="-122"/>
                <a:ea typeface="仿宋" panose="02010609060101010101" pitchFamily="49" charset="-122"/>
              </a:rPr>
              <a:t>视频中通过颜色表示追逐状态，前方的线条表示轨迹预测。</a:t>
            </a:r>
          </a:p>
          <a:p>
            <a:endParaRPr lang="zh-CN" altLang="en-US" dirty="0"/>
          </a:p>
        </p:txBody>
      </p:sp>
      <p:sp>
        <p:nvSpPr>
          <p:cNvPr id="13" name="文本框 12">
            <a:extLst>
              <a:ext uri="{FF2B5EF4-FFF2-40B4-BE49-F238E27FC236}">
                <a16:creationId xmlns:a16="http://schemas.microsoft.com/office/drawing/2014/main" id="{63B743A6-7DF6-2FAC-B470-00E5CBBB174F}"/>
              </a:ext>
            </a:extLst>
          </p:cNvPr>
          <p:cNvSpPr txBox="1"/>
          <p:nvPr/>
        </p:nvSpPr>
        <p:spPr>
          <a:xfrm>
            <a:off x="7032280" y="5725365"/>
            <a:ext cx="3810000" cy="400110"/>
          </a:xfrm>
          <a:prstGeom prst="rect">
            <a:avLst/>
          </a:prstGeom>
          <a:noFill/>
        </p:spPr>
        <p:txBody>
          <a:bodyPr wrap="square" rtlCol="0">
            <a:spAutoFit/>
          </a:bodyPr>
          <a:lstStyle/>
          <a:p>
            <a:r>
              <a:rPr lang="en-US" altLang="zh-CN" sz="2000" dirty="0">
                <a:latin typeface="仿宋" panose="02010609060101010101" pitchFamily="49" charset="-122"/>
                <a:ea typeface="仿宋" panose="02010609060101010101" pitchFamily="49" charset="-122"/>
              </a:rPr>
              <a:t>a.</a:t>
            </a:r>
            <a:r>
              <a:rPr lang="zh-CN" altLang="en-US" sz="2000" dirty="0">
                <a:latin typeface="仿宋" panose="02010609060101010101" pitchFamily="49" charset="-122"/>
                <a:ea typeface="仿宋" panose="02010609060101010101" pitchFamily="49" charset="-122"/>
              </a:rPr>
              <a:t> 系统演示效果（视频）</a:t>
            </a:r>
          </a:p>
        </p:txBody>
      </p:sp>
    </p:spTree>
    <p:extLst>
      <p:ext uri="{BB962C8B-B14F-4D97-AF65-F5344CB8AC3E}">
        <p14:creationId xmlns:p14="http://schemas.microsoft.com/office/powerpoint/2010/main" val="6190214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5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7620" y="1553210"/>
            <a:ext cx="12209145" cy="3322955"/>
          </a:xfrm>
          <a:prstGeom prst="rect">
            <a:avLst/>
          </a:pr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文本框 7"/>
          <p:cNvSpPr txBox="1"/>
          <p:nvPr/>
        </p:nvSpPr>
        <p:spPr>
          <a:xfrm>
            <a:off x="1863408" y="3015615"/>
            <a:ext cx="8597265" cy="1014730"/>
          </a:xfrm>
          <a:prstGeom prst="rect">
            <a:avLst/>
          </a:prstGeom>
          <a:noFill/>
        </p:spPr>
        <p:txBody>
          <a:bodyPr wrap="square" rtlCol="0">
            <a:spAutoFit/>
          </a:bodyPr>
          <a:lstStyle/>
          <a:p>
            <a:pPr algn="dist"/>
            <a:r>
              <a:rPr lang="zh-CN" altLang="en-US" sz="6000" noProof="0" dirty="0">
                <a:ln>
                  <a:noFill/>
                </a:ln>
                <a:solidFill>
                  <a:schemeClr val="bg1"/>
                </a:solidFill>
                <a:effectLst/>
                <a:uLnTx/>
                <a:uFillTx/>
                <a:latin typeface="黑体" panose="02010609060101010101" charset="-122"/>
                <a:ea typeface="黑体" panose="02010609060101010101" charset="-122"/>
                <a:sym typeface="+mn-ea"/>
              </a:rPr>
              <a:t>恳请各位老师批评指正！</a:t>
            </a:r>
            <a:endParaRPr lang="zh-CN" altLang="en-US" sz="6000" b="1" noProof="0" dirty="0">
              <a:ln>
                <a:noFill/>
              </a:ln>
              <a:solidFill>
                <a:schemeClr val="bg1"/>
              </a:solidFill>
              <a:effectLst/>
              <a:uLnTx/>
              <a:uFillTx/>
              <a:latin typeface="黑体" panose="02010609060101010101" charset="-122"/>
              <a:ea typeface="黑体" panose="02010609060101010101" charset="-122"/>
              <a:sym typeface="+mn-ea"/>
            </a:endParaRPr>
          </a:p>
        </p:txBody>
      </p:sp>
      <p:sp>
        <p:nvSpPr>
          <p:cNvPr id="17" name="椭圆 16"/>
          <p:cNvSpPr/>
          <p:nvPr/>
        </p:nvSpPr>
        <p:spPr>
          <a:xfrm>
            <a:off x="5071428" y="116840"/>
            <a:ext cx="2049145" cy="2049145"/>
          </a:xfrm>
          <a:prstGeom prst="ellipse">
            <a:avLst/>
          </a:prstGeom>
          <a:solidFill>
            <a:schemeClr val="accent1">
              <a:lumMod val="50000"/>
            </a:schemeClr>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3600">
              <a:latin typeface="Adobe Gothic Std B" panose="020B0800000000000000" charset="-128"/>
              <a:ea typeface="Adobe Gothic Std B" panose="020B0800000000000000" charset="-128"/>
            </a:endParaRPr>
          </a:p>
        </p:txBody>
      </p:sp>
      <p:pic>
        <p:nvPicPr>
          <p:cNvPr id="22" name="Picture 2"/>
          <p:cNvPicPr>
            <a:picLocks noChangeAspect="1" noChangeArrowheads="1"/>
          </p:cNvPicPr>
          <p:nvPr/>
        </p:nvPicPr>
        <p:blipFill>
          <a:blip r:embed="rId8">
            <a:extLst>
              <a:ext uri="{28A0092B-C50C-407E-A947-70E740481C1C}">
                <a14:useLocalDpi xmlns:a14="http://schemas.microsoft.com/office/drawing/2010/main" val="0"/>
              </a:ext>
            </a:extLst>
          </a:blip>
          <a:srcRect r="67866" b="-16563"/>
          <a:stretch>
            <a:fillRect/>
          </a:stretch>
        </p:blipFill>
        <p:spPr bwMode="auto">
          <a:xfrm>
            <a:off x="5126990" y="116840"/>
            <a:ext cx="2070100" cy="233362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组合 15"/>
          <p:cNvGrpSpPr/>
          <p:nvPr/>
        </p:nvGrpSpPr>
        <p:grpSpPr>
          <a:xfrm>
            <a:off x="2837815" y="5777230"/>
            <a:ext cx="7030720" cy="452120"/>
            <a:chOff x="4042" y="8610"/>
            <a:chExt cx="11072" cy="712"/>
          </a:xfrm>
        </p:grpSpPr>
        <p:sp>
          <p:nvSpPr>
            <p:cNvPr id="7" name="圆角矩形 6"/>
            <p:cNvSpPr/>
            <p:nvPr>
              <p:custDataLst>
                <p:tags r:id="rId1"/>
              </p:custDataLst>
            </p:nvPr>
          </p:nvSpPr>
          <p:spPr>
            <a:xfrm>
              <a:off x="4042" y="8610"/>
              <a:ext cx="1834" cy="6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答辩人</a:t>
              </a:r>
            </a:p>
          </p:txBody>
        </p:sp>
        <p:cxnSp>
          <p:nvCxnSpPr>
            <p:cNvPr id="10" name="直接连接符 9"/>
            <p:cNvCxnSpPr/>
            <p:nvPr>
              <p:custDataLst>
                <p:tags r:id="rId2"/>
              </p:custDataLst>
            </p:nvPr>
          </p:nvCxnSpPr>
          <p:spPr>
            <a:xfrm>
              <a:off x="5627" y="9247"/>
              <a:ext cx="3163" cy="0"/>
            </a:xfrm>
            <a:prstGeom prst="line">
              <a:avLst/>
            </a:prstGeom>
            <a:ln>
              <a:solidFill>
                <a:srgbClr val="1F4E79"/>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custDataLst>
                <p:tags r:id="rId3"/>
              </p:custDataLst>
            </p:nvPr>
          </p:nvSpPr>
          <p:spPr>
            <a:xfrm>
              <a:off x="6434" y="8657"/>
              <a:ext cx="1571" cy="630"/>
            </a:xfrm>
            <a:prstGeom prst="rect">
              <a:avLst/>
            </a:prstGeom>
            <a:noFill/>
          </p:spPr>
          <p:txBody>
            <a:bodyPr wrap="square" rtlCol="0" anchor="t">
              <a:spAutoFit/>
            </a:bodyPr>
            <a:lstStyle/>
            <a:p>
              <a:r>
                <a:rPr lang="zh-CN" altLang="en-US" sz="2000" dirty="0">
                  <a:solidFill>
                    <a:srgbClr val="002060"/>
                  </a:solidFill>
                  <a:latin typeface="黑体" panose="02010609060101010101" charset="-122"/>
                  <a:ea typeface="黑体" panose="02010609060101010101" charset="-122"/>
                  <a:cs typeface="黑体" panose="02010609060101010101" charset="-122"/>
                  <a:sym typeface="+mn-lt"/>
                </a:rPr>
                <a:t>翟桂丰</a:t>
              </a:r>
            </a:p>
          </p:txBody>
        </p:sp>
        <p:sp>
          <p:nvSpPr>
            <p:cNvPr id="11" name="圆角矩形 10"/>
            <p:cNvSpPr/>
            <p:nvPr>
              <p:custDataLst>
                <p:tags r:id="rId4"/>
              </p:custDataLst>
            </p:nvPr>
          </p:nvSpPr>
          <p:spPr>
            <a:xfrm>
              <a:off x="9578" y="8657"/>
              <a:ext cx="1834" cy="665"/>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导师</a:t>
              </a:r>
            </a:p>
          </p:txBody>
        </p:sp>
        <p:cxnSp>
          <p:nvCxnSpPr>
            <p:cNvPr id="12" name="直接连接符 11"/>
            <p:cNvCxnSpPr/>
            <p:nvPr>
              <p:custDataLst>
                <p:tags r:id="rId5"/>
              </p:custDataLst>
            </p:nvPr>
          </p:nvCxnSpPr>
          <p:spPr>
            <a:xfrm>
              <a:off x="11334" y="9247"/>
              <a:ext cx="3186" cy="0"/>
            </a:xfrm>
            <a:prstGeom prst="line">
              <a:avLst/>
            </a:prstGeom>
            <a:ln>
              <a:solidFill>
                <a:srgbClr val="1F4E79"/>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custDataLst>
                <p:tags r:id="rId6"/>
              </p:custDataLst>
            </p:nvPr>
          </p:nvSpPr>
          <p:spPr>
            <a:xfrm>
              <a:off x="11521" y="8640"/>
              <a:ext cx="3593" cy="628"/>
            </a:xfrm>
            <a:prstGeom prst="rect">
              <a:avLst/>
            </a:prstGeom>
            <a:noFill/>
          </p:spPr>
          <p:txBody>
            <a:bodyPr wrap="square" rtlCol="0" anchor="t">
              <a:spAutoFit/>
            </a:bodyPr>
            <a:lstStyle/>
            <a:p>
              <a:r>
                <a:rPr lang="zh-CN" altLang="en-US" sz="2000" dirty="0">
                  <a:solidFill>
                    <a:srgbClr val="002060"/>
                  </a:solidFill>
                  <a:latin typeface="黑体" panose="02010609060101010101" charset="-122"/>
                  <a:ea typeface="黑体" panose="02010609060101010101" charset="-122"/>
                  <a:cs typeface="黑体" panose="02010609060101010101" charset="-122"/>
                  <a:sym typeface="+mn-lt"/>
                </a:rPr>
                <a:t>周艺 教授</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45805" y="294968"/>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矩形 4"/>
          <p:cNvSpPr/>
          <p:nvPr/>
        </p:nvSpPr>
        <p:spPr>
          <a:xfrm>
            <a:off x="9984658" y="4866967"/>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圆角矩形 13"/>
          <p:cNvSpPr/>
          <p:nvPr/>
        </p:nvSpPr>
        <p:spPr>
          <a:xfrm>
            <a:off x="403122" y="451095"/>
            <a:ext cx="11385755" cy="5958349"/>
          </a:xfrm>
          <a:prstGeom prst="roundRect">
            <a:avLst>
              <a:gd name="adj" fmla="val 1568"/>
            </a:avLst>
          </a:prstGeom>
          <a:solidFill>
            <a:schemeClr val="bg1"/>
          </a:solidFill>
          <a:ln>
            <a:noFill/>
          </a:ln>
          <a:effectLst>
            <a:glow rad="228600">
              <a:srgbClr val="02615A">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02" name="图片 101"/>
          <p:cNvPicPr/>
          <p:nvPr/>
        </p:nvPicPr>
        <p:blipFill>
          <a:blip r:embed="rId12">
            <a:alphaModFix amt="8000"/>
          </a:blip>
          <a:srcRect r="63815" b="3912"/>
          <a:stretch>
            <a:fillRect/>
          </a:stretch>
        </p:blipFill>
        <p:spPr>
          <a:xfrm>
            <a:off x="4015105" y="1030605"/>
            <a:ext cx="4817745" cy="4601845"/>
          </a:xfrm>
          <a:prstGeom prst="rect">
            <a:avLst/>
          </a:prstGeom>
          <a:noFill/>
          <a:ln w="9525">
            <a:noFill/>
          </a:ln>
        </p:spPr>
      </p:pic>
      <p:sp>
        <p:nvSpPr>
          <p:cNvPr id="3" name="矩形 2"/>
          <p:cNvSpPr/>
          <p:nvPr/>
        </p:nvSpPr>
        <p:spPr>
          <a:xfrm>
            <a:off x="2116455" y="1840230"/>
            <a:ext cx="1554480" cy="3342640"/>
          </a:xfrm>
          <a:prstGeom prst="rect">
            <a:avLst/>
          </a:prstGeom>
          <a:noFill/>
          <a:ln>
            <a:noFill/>
          </a:ln>
        </p:spPr>
        <p:txBody>
          <a:bodyPr wrap="square" rtlCol="0" anchor="t">
            <a:noAutofit/>
          </a:bodyPr>
          <a:lstStyle/>
          <a:p>
            <a:pPr algn="ctr"/>
            <a:r>
              <a:rPr lang="zh-CN" altLang="en-US" sz="4800">
                <a:solidFill>
                  <a:srgbClr val="002060"/>
                </a:solidFill>
                <a:effectLst/>
                <a:latin typeface="黑体" panose="02010609060101010101" charset="-122"/>
                <a:ea typeface="黑体" panose="02010609060101010101" charset="-122"/>
              </a:rPr>
              <a:t>汇</a:t>
            </a:r>
          </a:p>
          <a:p>
            <a:pPr algn="ctr"/>
            <a:r>
              <a:rPr lang="zh-CN" altLang="en-US" sz="4800">
                <a:solidFill>
                  <a:srgbClr val="002060"/>
                </a:solidFill>
                <a:effectLst/>
                <a:latin typeface="黑体" panose="02010609060101010101" charset="-122"/>
                <a:ea typeface="黑体" panose="02010609060101010101" charset="-122"/>
              </a:rPr>
              <a:t>报</a:t>
            </a:r>
          </a:p>
          <a:p>
            <a:pPr algn="ctr"/>
            <a:r>
              <a:rPr lang="zh-CN" altLang="en-US" sz="4800">
                <a:solidFill>
                  <a:srgbClr val="002060"/>
                </a:solidFill>
                <a:effectLst/>
                <a:latin typeface="黑体" panose="02010609060101010101" charset="-122"/>
                <a:ea typeface="黑体" panose="02010609060101010101" charset="-122"/>
              </a:rPr>
              <a:t>内</a:t>
            </a:r>
          </a:p>
          <a:p>
            <a:pPr algn="ctr"/>
            <a:r>
              <a:rPr lang="zh-CN" altLang="en-US" sz="4800">
                <a:solidFill>
                  <a:srgbClr val="002060"/>
                </a:solidFill>
                <a:effectLst/>
                <a:latin typeface="黑体" panose="02010609060101010101" charset="-122"/>
                <a:ea typeface="黑体" panose="02010609060101010101" charset="-122"/>
              </a:rPr>
              <a:t>容</a:t>
            </a:r>
          </a:p>
        </p:txBody>
      </p:sp>
      <p:sp>
        <p:nvSpPr>
          <p:cNvPr id="2" name="矩形 1"/>
          <p:cNvSpPr/>
          <p:nvPr/>
        </p:nvSpPr>
        <p:spPr>
          <a:xfrm>
            <a:off x="3531870" y="1796415"/>
            <a:ext cx="139065" cy="307086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2060"/>
              </a:solidFill>
              <a:cs typeface="+mn-ea"/>
              <a:sym typeface="+mn-lt"/>
            </a:endParaRPr>
          </a:p>
        </p:txBody>
      </p:sp>
      <p:sp>
        <p:nvSpPr>
          <p:cNvPr id="9" name="灯片编号占位符 8"/>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2</a:t>
            </a:fld>
            <a:endParaRPr lang="zh-CN" altLang="en-US" sz="1400">
              <a:solidFill>
                <a:schemeClr val="tx1"/>
              </a:solidFill>
              <a:latin typeface="Times New Roman" panose="02020603050405020304" charset="0"/>
              <a:cs typeface="Times New Roman" panose="02020603050405020304" charset="0"/>
            </a:endParaRPr>
          </a:p>
        </p:txBody>
      </p:sp>
      <p:sp>
        <p:nvSpPr>
          <p:cNvPr id="33" name="圆角矩形 32"/>
          <p:cNvSpPr/>
          <p:nvPr/>
        </p:nvSpPr>
        <p:spPr>
          <a:xfrm>
            <a:off x="4740275" y="2045970"/>
            <a:ext cx="422910" cy="425450"/>
          </a:xfrm>
          <a:prstGeom prst="round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矩形 21"/>
          <p:cNvSpPr/>
          <p:nvPr>
            <p:custDataLst>
              <p:tags r:id="rId1"/>
            </p:custDataLst>
          </p:nvPr>
        </p:nvSpPr>
        <p:spPr>
          <a:xfrm>
            <a:off x="4799965" y="2018030"/>
            <a:ext cx="336550" cy="460375"/>
          </a:xfrm>
          <a:prstGeom prst="rect">
            <a:avLst/>
          </a:prstGeom>
          <a:noFill/>
          <a:ln>
            <a:noFill/>
          </a:ln>
        </p:spPr>
        <p:txBody>
          <a:bodyPr wrap="square" rtlCol="0" anchor="t">
            <a:spAutoFit/>
          </a:bodyPr>
          <a:lstStyle/>
          <a:p>
            <a:pPr algn="ctr"/>
            <a:r>
              <a:rPr lang="en-US" altLang="zh-CN" sz="2400" b="1">
                <a:solidFill>
                  <a:schemeClr val="bg1"/>
                </a:solidFill>
                <a:effectLst/>
                <a:latin typeface="黑体" panose="02010609060101010101" charset="-122"/>
                <a:ea typeface="黑体" panose="02010609060101010101" charset="-122"/>
              </a:rPr>
              <a:t>1</a:t>
            </a:r>
          </a:p>
        </p:txBody>
      </p:sp>
      <p:sp>
        <p:nvSpPr>
          <p:cNvPr id="24" name="矩形 23"/>
          <p:cNvSpPr/>
          <p:nvPr>
            <p:custDataLst>
              <p:tags r:id="rId2"/>
            </p:custDataLst>
          </p:nvPr>
        </p:nvSpPr>
        <p:spPr>
          <a:xfrm>
            <a:off x="4740275" y="3630295"/>
            <a:ext cx="336550" cy="460375"/>
          </a:xfrm>
          <a:prstGeom prst="rect">
            <a:avLst/>
          </a:prstGeom>
          <a:noFill/>
          <a:ln>
            <a:noFill/>
          </a:ln>
        </p:spPr>
        <p:txBody>
          <a:bodyPr wrap="square" rtlCol="0" anchor="t">
            <a:spAutoFit/>
          </a:bodyPr>
          <a:lstStyle/>
          <a:p>
            <a:pPr algn="ctr"/>
            <a:r>
              <a:rPr lang="en-US" altLang="zh-CN" sz="2400" b="1">
                <a:solidFill>
                  <a:schemeClr val="bg1"/>
                </a:solidFill>
                <a:effectLst/>
                <a:latin typeface="黑体" panose="02010609060101010101" charset="-122"/>
                <a:ea typeface="黑体" panose="02010609060101010101" charset="-122"/>
              </a:rPr>
              <a:t>2</a:t>
            </a:r>
          </a:p>
        </p:txBody>
      </p:sp>
      <p:sp>
        <p:nvSpPr>
          <p:cNvPr id="7" name="圆角矩形 6"/>
          <p:cNvSpPr/>
          <p:nvPr/>
        </p:nvSpPr>
        <p:spPr>
          <a:xfrm>
            <a:off x="4740275" y="3599815"/>
            <a:ext cx="422910" cy="425450"/>
          </a:xfrm>
          <a:prstGeom prst="round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7" name="矩形 26"/>
          <p:cNvSpPr/>
          <p:nvPr>
            <p:custDataLst>
              <p:tags r:id="rId3"/>
            </p:custDataLst>
          </p:nvPr>
        </p:nvSpPr>
        <p:spPr>
          <a:xfrm>
            <a:off x="5738495" y="1990725"/>
            <a:ext cx="2316480" cy="422275"/>
          </a:xfrm>
          <a:prstGeom prst="rect">
            <a:avLst/>
          </a:prstGeom>
          <a:noFill/>
          <a:ln>
            <a:noFill/>
          </a:ln>
        </p:spPr>
        <p:txBody>
          <a:bodyPr wrap="none" rtlCol="0" anchor="t">
            <a:noAutofit/>
          </a:bodyPr>
          <a:lstStyle/>
          <a:p>
            <a:pPr algn="l"/>
            <a:r>
              <a:rPr lang="zh-CN" altLang="en-US" sz="2800" b="1" dirty="0">
                <a:solidFill>
                  <a:srgbClr val="002060"/>
                </a:solidFill>
                <a:effectLst>
                  <a:outerShdw blurRad="38100" dist="19050" dir="2700000" algn="tl" rotWithShape="0">
                    <a:schemeClr val="dk1">
                      <a:alpha val="40000"/>
                    </a:schemeClr>
                  </a:outerShdw>
                </a:effectLst>
                <a:latin typeface="黑体" panose="02010609060101010101" charset="-122"/>
                <a:ea typeface="黑体" panose="02010609060101010101" charset="-122"/>
                <a:sym typeface="+mn-lt"/>
              </a:rPr>
              <a:t>研究背景</a:t>
            </a:r>
            <a:endParaRPr lang="zh-CN" altLang="en-US" sz="2800" b="1" dirty="0">
              <a:solidFill>
                <a:schemeClr val="tx1"/>
              </a:solidFill>
              <a:effectLst>
                <a:outerShdw blurRad="38100" dist="19050" dir="2700000" algn="tl" rotWithShape="0">
                  <a:schemeClr val="dk1">
                    <a:alpha val="40000"/>
                  </a:schemeClr>
                </a:outerShdw>
              </a:effectLst>
            </a:endParaRPr>
          </a:p>
        </p:txBody>
      </p:sp>
      <p:sp>
        <p:nvSpPr>
          <p:cNvPr id="28" name="矩形 27"/>
          <p:cNvSpPr/>
          <p:nvPr>
            <p:custDataLst>
              <p:tags r:id="rId4"/>
            </p:custDataLst>
          </p:nvPr>
        </p:nvSpPr>
        <p:spPr>
          <a:xfrm>
            <a:off x="5738495" y="2812415"/>
            <a:ext cx="2586990" cy="422275"/>
          </a:xfrm>
          <a:prstGeom prst="rect">
            <a:avLst/>
          </a:prstGeom>
          <a:noFill/>
          <a:ln>
            <a:noFill/>
          </a:ln>
        </p:spPr>
        <p:txBody>
          <a:bodyPr wrap="none" rtlCol="0" anchor="t">
            <a:noAutofit/>
          </a:bodyPr>
          <a:lstStyle/>
          <a:p>
            <a:pPr algn="l"/>
            <a:r>
              <a:rPr lang="zh-CN" altLang="en-US" sz="2800" b="1" dirty="0">
                <a:solidFill>
                  <a:srgbClr val="002060"/>
                </a:solidFill>
                <a:effectLst>
                  <a:outerShdw blurRad="38100" dist="19050" dir="2700000" algn="tl" rotWithShape="0">
                    <a:schemeClr val="dk1">
                      <a:alpha val="40000"/>
                    </a:schemeClr>
                  </a:outerShdw>
                </a:effectLst>
                <a:latin typeface="黑体" panose="02010609060101010101" charset="-122"/>
                <a:ea typeface="黑体" panose="02010609060101010101" charset="-122"/>
              </a:rPr>
              <a:t>科学问题</a:t>
            </a:r>
          </a:p>
        </p:txBody>
      </p:sp>
      <p:sp>
        <p:nvSpPr>
          <p:cNvPr id="29" name="矩形 28"/>
          <p:cNvSpPr/>
          <p:nvPr>
            <p:custDataLst>
              <p:tags r:id="rId5"/>
            </p:custDataLst>
          </p:nvPr>
        </p:nvSpPr>
        <p:spPr>
          <a:xfrm>
            <a:off x="5738495" y="3584575"/>
            <a:ext cx="1600200" cy="422275"/>
          </a:xfrm>
          <a:prstGeom prst="rect">
            <a:avLst/>
          </a:prstGeom>
          <a:noFill/>
          <a:ln>
            <a:noFill/>
          </a:ln>
        </p:spPr>
        <p:txBody>
          <a:bodyPr wrap="none" rtlCol="0" anchor="t">
            <a:noAutofit/>
          </a:bodyPr>
          <a:lstStyle/>
          <a:p>
            <a:pPr algn="l"/>
            <a:r>
              <a:rPr lang="zh-CN" altLang="en-US" sz="2800" b="1" dirty="0">
                <a:solidFill>
                  <a:srgbClr val="002060"/>
                </a:solidFill>
                <a:effectLst>
                  <a:outerShdw blurRad="38100" dist="19050" dir="2700000" algn="tl" rotWithShape="0">
                    <a:schemeClr val="dk1">
                      <a:alpha val="40000"/>
                    </a:schemeClr>
                  </a:outerShdw>
                </a:effectLst>
                <a:latin typeface="黑体" panose="02010609060101010101" charset="-122"/>
                <a:ea typeface="黑体" panose="02010609060101010101" charset="-122"/>
                <a:sym typeface="+mn-lt"/>
              </a:rPr>
              <a:t>研究方法与技术路线</a:t>
            </a:r>
            <a:endParaRPr lang="zh-CN" altLang="en-US" sz="2800" b="1" dirty="0">
              <a:solidFill>
                <a:schemeClr val="tx1"/>
              </a:solidFill>
              <a:effectLst>
                <a:outerShdw blurRad="38100" dist="19050" dir="2700000" algn="tl" rotWithShape="0">
                  <a:schemeClr val="dk1">
                    <a:alpha val="40000"/>
                  </a:schemeClr>
                </a:outerShdw>
              </a:effectLst>
            </a:endParaRPr>
          </a:p>
        </p:txBody>
      </p:sp>
      <p:sp>
        <p:nvSpPr>
          <p:cNvPr id="32" name="矩形 31"/>
          <p:cNvSpPr/>
          <p:nvPr>
            <p:custDataLst>
              <p:tags r:id="rId6"/>
            </p:custDataLst>
          </p:nvPr>
        </p:nvSpPr>
        <p:spPr>
          <a:xfrm>
            <a:off x="5738495" y="4301490"/>
            <a:ext cx="1924050" cy="422275"/>
          </a:xfrm>
          <a:prstGeom prst="rect">
            <a:avLst/>
          </a:prstGeom>
          <a:noFill/>
          <a:ln>
            <a:noFill/>
          </a:ln>
        </p:spPr>
        <p:txBody>
          <a:bodyPr wrap="none" rtlCol="0" anchor="t">
            <a:noAutofit/>
          </a:bodyPr>
          <a:lstStyle/>
          <a:p>
            <a:pPr algn="l"/>
            <a:r>
              <a:rPr lang="zh-CN" altLang="en-US" sz="2800" b="1" dirty="0">
                <a:solidFill>
                  <a:srgbClr val="002060"/>
                </a:solidFill>
                <a:effectLst>
                  <a:outerShdw blurRad="38100" dist="19050" dir="2700000" algn="tl" rotWithShape="0">
                    <a:schemeClr val="dk1">
                      <a:alpha val="40000"/>
                    </a:schemeClr>
                  </a:outerShdw>
                </a:effectLst>
                <a:latin typeface="黑体" panose="02010609060101010101" charset="-122"/>
                <a:ea typeface="黑体" panose="02010609060101010101" charset="-122"/>
              </a:rPr>
              <a:t>现有研究结果</a:t>
            </a:r>
          </a:p>
        </p:txBody>
      </p:sp>
      <p:sp>
        <p:nvSpPr>
          <p:cNvPr id="6" name="圆角矩形 5"/>
          <p:cNvSpPr/>
          <p:nvPr/>
        </p:nvSpPr>
        <p:spPr>
          <a:xfrm>
            <a:off x="4740275" y="2809240"/>
            <a:ext cx="422910" cy="425450"/>
          </a:xfrm>
          <a:prstGeom prst="round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圆角矩形 7"/>
          <p:cNvSpPr/>
          <p:nvPr/>
        </p:nvSpPr>
        <p:spPr>
          <a:xfrm>
            <a:off x="4740275" y="4338955"/>
            <a:ext cx="422910" cy="425450"/>
          </a:xfrm>
          <a:prstGeom prst="round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矩形 30"/>
          <p:cNvSpPr/>
          <p:nvPr>
            <p:custDataLst>
              <p:tags r:id="rId7"/>
            </p:custDataLst>
          </p:nvPr>
        </p:nvSpPr>
        <p:spPr>
          <a:xfrm>
            <a:off x="4780915" y="4335145"/>
            <a:ext cx="336550" cy="460375"/>
          </a:xfrm>
          <a:prstGeom prst="rect">
            <a:avLst/>
          </a:prstGeom>
          <a:noFill/>
          <a:ln>
            <a:noFill/>
          </a:ln>
        </p:spPr>
        <p:txBody>
          <a:bodyPr wrap="square" rtlCol="0" anchor="t">
            <a:spAutoFit/>
          </a:bodyPr>
          <a:lstStyle/>
          <a:p>
            <a:pPr algn="ctr"/>
            <a:r>
              <a:rPr lang="en-US" altLang="zh-CN" sz="2400" b="1">
                <a:solidFill>
                  <a:schemeClr val="bg1"/>
                </a:solidFill>
                <a:effectLst/>
                <a:latin typeface="黑体" panose="02010609060101010101" charset="-122"/>
                <a:ea typeface="黑体" panose="02010609060101010101" charset="-122"/>
              </a:rPr>
              <a:t>4</a:t>
            </a:r>
          </a:p>
        </p:txBody>
      </p:sp>
      <p:sp>
        <p:nvSpPr>
          <p:cNvPr id="26" name="矩形 25"/>
          <p:cNvSpPr/>
          <p:nvPr>
            <p:custDataLst>
              <p:tags r:id="rId8"/>
            </p:custDataLst>
          </p:nvPr>
        </p:nvSpPr>
        <p:spPr>
          <a:xfrm>
            <a:off x="4780915" y="3584575"/>
            <a:ext cx="336550" cy="460375"/>
          </a:xfrm>
          <a:prstGeom prst="rect">
            <a:avLst/>
          </a:prstGeom>
          <a:noFill/>
          <a:ln>
            <a:noFill/>
          </a:ln>
        </p:spPr>
        <p:txBody>
          <a:bodyPr wrap="square" rtlCol="0" anchor="t">
            <a:spAutoFit/>
          </a:bodyPr>
          <a:lstStyle/>
          <a:p>
            <a:pPr algn="ctr"/>
            <a:r>
              <a:rPr lang="en-US" altLang="zh-CN" sz="2400" b="1">
                <a:solidFill>
                  <a:schemeClr val="bg1"/>
                </a:solidFill>
                <a:effectLst/>
                <a:latin typeface="黑体" panose="02010609060101010101" charset="-122"/>
                <a:ea typeface="黑体" panose="02010609060101010101" charset="-122"/>
              </a:rPr>
              <a:t>3</a:t>
            </a:r>
          </a:p>
        </p:txBody>
      </p:sp>
      <p:sp>
        <p:nvSpPr>
          <p:cNvPr id="10" name="矩形 9"/>
          <p:cNvSpPr/>
          <p:nvPr>
            <p:custDataLst>
              <p:tags r:id="rId9"/>
            </p:custDataLst>
          </p:nvPr>
        </p:nvSpPr>
        <p:spPr>
          <a:xfrm>
            <a:off x="4780915" y="2793365"/>
            <a:ext cx="336550" cy="460375"/>
          </a:xfrm>
          <a:prstGeom prst="rect">
            <a:avLst/>
          </a:prstGeom>
          <a:noFill/>
          <a:ln>
            <a:noFill/>
          </a:ln>
        </p:spPr>
        <p:txBody>
          <a:bodyPr wrap="square" rtlCol="0" anchor="t">
            <a:spAutoFit/>
          </a:bodyPr>
          <a:lstStyle/>
          <a:p>
            <a:pPr algn="ctr"/>
            <a:r>
              <a:rPr lang="en-US" altLang="zh-CN" sz="2400" b="1">
                <a:solidFill>
                  <a:schemeClr val="bg1"/>
                </a:solidFill>
                <a:effectLst/>
                <a:latin typeface="黑体" panose="02010609060101010101" charset="-122"/>
                <a:ea typeface="黑体" panose="02010609060101010101" charset="-122"/>
              </a:rPr>
              <a:t>2</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660986-5C34-FCF2-66C1-7CF155F0E126}"/>
            </a:ext>
          </a:extLst>
        </p:cNvPr>
        <p:cNvGrpSpPr/>
        <p:nvPr/>
      </p:nvGrpSpPr>
      <p:grpSpPr>
        <a:xfrm>
          <a:off x="0" y="0"/>
          <a:ext cx="0" cy="0"/>
          <a:chOff x="0" y="0"/>
          <a:chExt cx="0" cy="0"/>
        </a:xfrm>
      </p:grpSpPr>
      <p:sp>
        <p:nvSpPr>
          <p:cNvPr id="16" name="矩形 15">
            <a:extLst>
              <a:ext uri="{FF2B5EF4-FFF2-40B4-BE49-F238E27FC236}">
                <a16:creationId xmlns:a16="http://schemas.microsoft.com/office/drawing/2014/main" id="{A3B9B0E5-BFF6-C194-CFEA-1D30525D68A3}"/>
              </a:ext>
            </a:extLst>
          </p:cNvPr>
          <p:cNvSpPr/>
          <p:nvPr/>
        </p:nvSpPr>
        <p:spPr>
          <a:xfrm>
            <a:off x="7249885" y="1511153"/>
            <a:ext cx="4201886" cy="4381647"/>
          </a:xfrm>
          <a:prstGeom prst="rect">
            <a:avLst/>
          </a:prstGeom>
          <a:solidFill>
            <a:schemeClr val="bg1"/>
          </a:solidFill>
          <a:ln>
            <a:solidFill>
              <a:schemeClr val="bg1">
                <a:lumMod val="85000"/>
              </a:schemeClr>
            </a:solidFill>
          </a:ln>
          <a:effectLst>
            <a:outerShdw blurRad="165100" dist="38100" dir="102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50</a:t>
            </a:r>
            <a:endParaRPr lang="zh-CN" altLang="en-US" dirty="0"/>
          </a:p>
        </p:txBody>
      </p:sp>
      <p:sp>
        <p:nvSpPr>
          <p:cNvPr id="11" name="灯片编号占位符 10">
            <a:extLst>
              <a:ext uri="{FF2B5EF4-FFF2-40B4-BE49-F238E27FC236}">
                <a16:creationId xmlns:a16="http://schemas.microsoft.com/office/drawing/2014/main" id="{EC6824DA-9C27-F869-43B2-01DB201024F6}"/>
              </a:ext>
            </a:extLst>
          </p:cNvPr>
          <p:cNvSpPr>
            <a:spLocks noGrp="1"/>
          </p:cNvSpPr>
          <p:nvPr>
            <p:ph type="sldNum" sz="quarter" idx="12"/>
          </p:nvPr>
        </p:nvSpPr>
        <p:spPr>
          <a:xfrm>
            <a:off x="9492000" y="6541199"/>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3</a:t>
            </a:fld>
            <a:endParaRPr lang="zh-CN" altLang="en-US" sz="1400">
              <a:solidFill>
                <a:schemeClr val="tx1"/>
              </a:solidFill>
              <a:latin typeface="Times New Roman" panose="02020603050405020304" charset="0"/>
              <a:cs typeface="Times New Roman" panose="02020603050405020304" charset="0"/>
            </a:endParaRPr>
          </a:p>
        </p:txBody>
      </p:sp>
      <p:pic>
        <p:nvPicPr>
          <p:cNvPr id="22" name="Picture 2">
            <a:extLst>
              <a:ext uri="{FF2B5EF4-FFF2-40B4-BE49-F238E27FC236}">
                <a16:creationId xmlns:a16="http://schemas.microsoft.com/office/drawing/2014/main" id="{D8968414-8D21-AE07-86F1-9B9E5066522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A64AEFD5-3AA1-8BE4-D58B-6E4438F647A5}"/>
              </a:ext>
            </a:extLst>
          </p:cNvPr>
          <p:cNvSpPr txBox="1"/>
          <p:nvPr>
            <p:custDataLst>
              <p:tags r:id="rId1"/>
            </p:custDataLst>
          </p:nvPr>
        </p:nvSpPr>
        <p:spPr>
          <a:xfrm>
            <a:off x="439135" y="894024"/>
            <a:ext cx="2494280"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800" dirty="0">
                <a:solidFill>
                  <a:srgbClr val="002060"/>
                </a:solidFill>
                <a:latin typeface="黑体" panose="02010609060101010101" charset="-122"/>
                <a:ea typeface="黑体" panose="02010609060101010101" charset="-122"/>
                <a:cs typeface="宋体" panose="02010600030101010101" pitchFamily="2" charset="-122"/>
                <a:sym typeface="+mn-ea"/>
              </a:rPr>
              <a:t>动物行为</a:t>
            </a:r>
          </a:p>
        </p:txBody>
      </p:sp>
      <p:sp>
        <p:nvSpPr>
          <p:cNvPr id="20" name="文本框 19">
            <a:extLst>
              <a:ext uri="{FF2B5EF4-FFF2-40B4-BE49-F238E27FC236}">
                <a16:creationId xmlns:a16="http://schemas.microsoft.com/office/drawing/2014/main" id="{DFA512CB-4310-92F5-5DFB-EAAA927EEE32}"/>
              </a:ext>
            </a:extLst>
          </p:cNvPr>
          <p:cNvSpPr txBox="1"/>
          <p:nvPr/>
        </p:nvSpPr>
        <p:spPr>
          <a:xfrm>
            <a:off x="1059630" y="1627230"/>
            <a:ext cx="5578965" cy="4290598"/>
          </a:xfrm>
          <a:prstGeom prst="rect">
            <a:avLst/>
          </a:prstGeom>
          <a:noFill/>
        </p:spPr>
        <p:txBody>
          <a:bodyPr wrap="square" rtlCol="0">
            <a:spAutoFit/>
          </a:bodyPr>
          <a:lstStyle/>
          <a:p>
            <a:pPr>
              <a:lnSpc>
                <a:spcPct val="200000"/>
              </a:lnSpc>
            </a:pPr>
            <a:r>
              <a:rPr lang="zh-CN" altLang="en-US" sz="2000" dirty="0">
                <a:latin typeface="仿宋" panose="02010609060101010101" pitchFamily="49" charset="-122"/>
                <a:ea typeface="仿宋" panose="02010609060101010101" pitchFamily="49" charset="-122"/>
              </a:rPr>
              <a:t>    </a:t>
            </a:r>
            <a:r>
              <a:rPr lang="zh-CN" altLang="zh-CN" sz="2400" dirty="0">
                <a:solidFill>
                  <a:srgbClr val="060607"/>
                </a:solidFill>
                <a:latin typeface="仿宋" panose="02010609060101010101" pitchFamily="49" charset="-122"/>
                <a:ea typeface="仿宋" panose="02010609060101010101" pitchFamily="49" charset="-122"/>
              </a:rPr>
              <a:t>动物行为是生物学中一个重要的研究领域，它关注动物如何与环境互动、如何做出决策、以及如何适应不断变化的外部条件。研究动物行为有助于揭示动物的认知和神经机制。</a:t>
            </a:r>
          </a:p>
          <a:p>
            <a:pPr>
              <a:lnSpc>
                <a:spcPct val="200000"/>
              </a:lnSpc>
            </a:pPr>
            <a:endParaRPr lang="en-US" altLang="zh-CN" sz="2000" dirty="0">
              <a:latin typeface="仿宋" panose="02010609060101010101" pitchFamily="49" charset="-122"/>
              <a:ea typeface="仿宋" panose="02010609060101010101" pitchFamily="49" charset="-122"/>
            </a:endParaRPr>
          </a:p>
        </p:txBody>
      </p:sp>
      <p:sp>
        <p:nvSpPr>
          <p:cNvPr id="3" name="文本框 2">
            <a:extLst>
              <a:ext uri="{FF2B5EF4-FFF2-40B4-BE49-F238E27FC236}">
                <a16:creationId xmlns:a16="http://schemas.microsoft.com/office/drawing/2014/main" id="{83C2BC54-85AD-0BBE-AABC-13A16D34E002}"/>
              </a:ext>
            </a:extLst>
          </p:cNvPr>
          <p:cNvSpPr txBox="1"/>
          <p:nvPr>
            <p:custDataLst>
              <p:tags r:id="rId2"/>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sp>
        <p:nvSpPr>
          <p:cNvPr id="12" name="圆角矩形 15">
            <a:extLst>
              <a:ext uri="{FF2B5EF4-FFF2-40B4-BE49-F238E27FC236}">
                <a16:creationId xmlns:a16="http://schemas.microsoft.com/office/drawing/2014/main" id="{188CA96F-CF71-D367-E80F-E9E9D8F33EBA}"/>
              </a:ext>
            </a:extLst>
          </p:cNvPr>
          <p:cNvSpPr/>
          <p:nvPr/>
        </p:nvSpPr>
        <p:spPr>
          <a:xfrm>
            <a:off x="939106" y="1627230"/>
            <a:ext cx="5820015" cy="4265570"/>
          </a:xfrm>
          <a:prstGeom prst="roundRect">
            <a:avLst/>
          </a:prstGeom>
          <a:noFill/>
          <a:ln w="19050"/>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8CA7C364-8EB5-1C8D-7CCC-B804246250D6}"/>
              </a:ext>
            </a:extLst>
          </p:cNvPr>
          <p:cNvGrpSpPr/>
          <p:nvPr/>
        </p:nvGrpSpPr>
        <p:grpSpPr>
          <a:xfrm>
            <a:off x="0" y="1"/>
            <a:ext cx="12192000" cy="668096"/>
            <a:chOff x="0" y="-13027"/>
            <a:chExt cx="12192000" cy="576731"/>
          </a:xfrm>
        </p:grpSpPr>
        <p:sp>
          <p:nvSpPr>
            <p:cNvPr id="8" name="矩形 7">
              <a:extLst>
                <a:ext uri="{FF2B5EF4-FFF2-40B4-BE49-F238E27FC236}">
                  <a16:creationId xmlns:a16="http://schemas.microsoft.com/office/drawing/2014/main" id="{D17033BF-241E-8C16-96AD-1321C0EF0401}"/>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8">
              <a:extLst>
                <a:ext uri="{FF2B5EF4-FFF2-40B4-BE49-F238E27FC236}">
                  <a16:creationId xmlns:a16="http://schemas.microsoft.com/office/drawing/2014/main" id="{03AD6543-ADBC-B588-DB47-85AA2E62753D}"/>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b="1" dirty="0">
                  <a:solidFill>
                    <a:schemeClr val="bg1"/>
                  </a:solidFill>
                  <a:latin typeface="黑体" panose="02010609060101010101" pitchFamily="49" charset="-122"/>
                  <a:ea typeface="黑体" panose="02010609060101010101" pitchFamily="49" charset="-122"/>
                </a:rPr>
                <a:t>研究背景</a:t>
              </a:r>
            </a:p>
          </p:txBody>
        </p:sp>
        <p:sp>
          <p:nvSpPr>
            <p:cNvPr id="10" name="文本框 9">
              <a:extLst>
                <a:ext uri="{FF2B5EF4-FFF2-40B4-BE49-F238E27FC236}">
                  <a16:creationId xmlns:a16="http://schemas.microsoft.com/office/drawing/2014/main" id="{068B565F-30C2-E0E2-C9FB-2604E73AFB81}"/>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13" name="文本框 12">
              <a:extLst>
                <a:ext uri="{FF2B5EF4-FFF2-40B4-BE49-F238E27FC236}">
                  <a16:creationId xmlns:a16="http://schemas.microsoft.com/office/drawing/2014/main" id="{B8D89D0E-E27B-48BA-59F7-70E85308079D}"/>
                </a:ext>
              </a:extLst>
            </p:cNvPr>
            <p:cNvSpPr txBox="1"/>
            <p:nvPr/>
          </p:nvSpPr>
          <p:spPr>
            <a:xfrm>
              <a:off x="6285327" y="71728"/>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研究方法</a:t>
              </a:r>
            </a:p>
          </p:txBody>
        </p:sp>
        <p:sp>
          <p:nvSpPr>
            <p:cNvPr id="18" name="文本框 17">
              <a:extLst>
                <a:ext uri="{FF2B5EF4-FFF2-40B4-BE49-F238E27FC236}">
                  <a16:creationId xmlns:a16="http://schemas.microsoft.com/office/drawing/2014/main" id="{96C3411D-C979-17CD-16AF-03E3D08FC2B8}"/>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现有研究结果</a:t>
              </a:r>
            </a:p>
          </p:txBody>
        </p:sp>
      </p:grpSp>
      <p:pic>
        <p:nvPicPr>
          <p:cNvPr id="5" name="图片 4">
            <a:extLst>
              <a:ext uri="{FF2B5EF4-FFF2-40B4-BE49-F238E27FC236}">
                <a16:creationId xmlns:a16="http://schemas.microsoft.com/office/drawing/2014/main" id="{CF0A8673-9A9A-78D9-BE8A-8D9F27F92E9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24057" y="1627230"/>
            <a:ext cx="3828837" cy="4159361"/>
          </a:xfrm>
          <a:prstGeom prst="rect">
            <a:avLst/>
          </a:prstGeom>
        </p:spPr>
      </p:pic>
    </p:spTree>
    <p:extLst>
      <p:ext uri="{BB962C8B-B14F-4D97-AF65-F5344CB8AC3E}">
        <p14:creationId xmlns:p14="http://schemas.microsoft.com/office/powerpoint/2010/main" val="26718636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E49606-626A-EAEF-5278-4AA818BAE202}"/>
            </a:ext>
          </a:extLst>
        </p:cNvPr>
        <p:cNvGrpSpPr/>
        <p:nvPr/>
      </p:nvGrpSpPr>
      <p:grpSpPr>
        <a:xfrm>
          <a:off x="0" y="0"/>
          <a:ext cx="0" cy="0"/>
          <a:chOff x="0" y="0"/>
          <a:chExt cx="0" cy="0"/>
        </a:xfrm>
      </p:grpSpPr>
      <p:sp>
        <p:nvSpPr>
          <p:cNvPr id="15" name="矩形 14">
            <a:extLst>
              <a:ext uri="{FF2B5EF4-FFF2-40B4-BE49-F238E27FC236}">
                <a16:creationId xmlns:a16="http://schemas.microsoft.com/office/drawing/2014/main" id="{A757BC59-8D9D-9DAF-C399-EB3AB7866167}"/>
              </a:ext>
            </a:extLst>
          </p:cNvPr>
          <p:cNvSpPr/>
          <p:nvPr/>
        </p:nvSpPr>
        <p:spPr>
          <a:xfrm>
            <a:off x="4254166" y="1661074"/>
            <a:ext cx="3447723" cy="3688845"/>
          </a:xfrm>
          <a:prstGeom prst="rect">
            <a:avLst/>
          </a:prstGeom>
          <a:solidFill>
            <a:schemeClr val="bg1"/>
          </a:solidFill>
          <a:ln>
            <a:solidFill>
              <a:schemeClr val="bg1">
                <a:lumMod val="85000"/>
              </a:schemeClr>
            </a:solidFill>
          </a:ln>
          <a:effectLst>
            <a:outerShdw blurRad="165100" dist="38100" dir="102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50</a:t>
            </a:r>
            <a:endParaRPr lang="zh-CN" altLang="en-US" dirty="0"/>
          </a:p>
        </p:txBody>
      </p:sp>
      <p:sp>
        <p:nvSpPr>
          <p:cNvPr id="13" name="矩形 12">
            <a:extLst>
              <a:ext uri="{FF2B5EF4-FFF2-40B4-BE49-F238E27FC236}">
                <a16:creationId xmlns:a16="http://schemas.microsoft.com/office/drawing/2014/main" id="{997ED6F4-2ADE-2A17-7D99-0DD6C14956BF}"/>
              </a:ext>
            </a:extLst>
          </p:cNvPr>
          <p:cNvSpPr/>
          <p:nvPr/>
        </p:nvSpPr>
        <p:spPr>
          <a:xfrm>
            <a:off x="1163014" y="1661076"/>
            <a:ext cx="2876723" cy="3688845"/>
          </a:xfrm>
          <a:prstGeom prst="rect">
            <a:avLst/>
          </a:prstGeom>
          <a:solidFill>
            <a:schemeClr val="bg1"/>
          </a:solidFill>
          <a:ln>
            <a:solidFill>
              <a:schemeClr val="bg1">
                <a:lumMod val="85000"/>
              </a:schemeClr>
            </a:solidFill>
          </a:ln>
          <a:effectLst>
            <a:outerShdw blurRad="165100" dist="38100" dir="102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50</a:t>
            </a:r>
            <a:endParaRPr lang="zh-CN" altLang="en-US" dirty="0"/>
          </a:p>
        </p:txBody>
      </p:sp>
      <p:sp>
        <p:nvSpPr>
          <p:cNvPr id="11" name="灯片编号占位符 10">
            <a:extLst>
              <a:ext uri="{FF2B5EF4-FFF2-40B4-BE49-F238E27FC236}">
                <a16:creationId xmlns:a16="http://schemas.microsoft.com/office/drawing/2014/main" id="{E9A91793-F1AB-B35D-B5F0-D2980194A81B}"/>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4</a:t>
            </a:fld>
            <a:endParaRPr lang="zh-CN" altLang="en-US" sz="1400">
              <a:solidFill>
                <a:schemeClr val="tx1"/>
              </a:solidFill>
              <a:latin typeface="Times New Roman" panose="02020603050405020304" charset="0"/>
              <a:cs typeface="Times New Roman" panose="02020603050405020304" charset="0"/>
            </a:endParaRPr>
          </a:p>
        </p:txBody>
      </p:sp>
      <p:pic>
        <p:nvPicPr>
          <p:cNvPr id="22" name="Picture 2">
            <a:extLst>
              <a:ext uri="{FF2B5EF4-FFF2-40B4-BE49-F238E27FC236}">
                <a16:creationId xmlns:a16="http://schemas.microsoft.com/office/drawing/2014/main" id="{8FFEEAA8-76E9-4030-03DA-B9A8FC991A4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51F280DB-3D67-0056-727B-A4EA85FF7BDF}"/>
              </a:ext>
            </a:extLst>
          </p:cNvPr>
          <p:cNvSpPr txBox="1"/>
          <p:nvPr>
            <p:custDataLst>
              <p:tags r:id="rId1"/>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sp>
        <p:nvSpPr>
          <p:cNvPr id="2" name="文本框 1">
            <a:extLst>
              <a:ext uri="{FF2B5EF4-FFF2-40B4-BE49-F238E27FC236}">
                <a16:creationId xmlns:a16="http://schemas.microsoft.com/office/drawing/2014/main" id="{667F155E-D1EA-15BD-5470-3529FC9D9799}"/>
              </a:ext>
            </a:extLst>
          </p:cNvPr>
          <p:cNvSpPr txBox="1"/>
          <p:nvPr>
            <p:custDataLst>
              <p:tags r:id="rId2"/>
            </p:custDataLst>
          </p:nvPr>
        </p:nvSpPr>
        <p:spPr>
          <a:xfrm>
            <a:off x="350983" y="913674"/>
            <a:ext cx="11535581"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800" b="1" dirty="0">
                <a:solidFill>
                  <a:srgbClr val="002060"/>
                </a:solidFill>
                <a:latin typeface="黑体" panose="02010609060101010101" charset="-122"/>
                <a:ea typeface="黑体" panose="02010609060101010101" charset="-122"/>
                <a:cs typeface="宋体" panose="02010600030101010101" pitchFamily="2" charset="-122"/>
                <a:sym typeface="+mn-ea"/>
              </a:rPr>
              <a:t>深度学习技术在探究动物行为中的应用：</a:t>
            </a:r>
            <a:endParaRPr lang="zh-CN" altLang="en-US" sz="2400" dirty="0">
              <a:solidFill>
                <a:srgbClr val="FF0000"/>
              </a:solidFill>
              <a:latin typeface="仿宋_GB2312" panose="02010609030101010101" pitchFamily="49" charset="-122"/>
              <a:ea typeface="仿宋_GB2312" panose="02010609030101010101" pitchFamily="49" charset="-122"/>
              <a:cs typeface="宋体" panose="02010600030101010101" pitchFamily="2" charset="-122"/>
              <a:sym typeface="+mn-ea"/>
            </a:endParaRPr>
          </a:p>
        </p:txBody>
      </p:sp>
      <p:pic>
        <p:nvPicPr>
          <p:cNvPr id="7" name="图片 6">
            <a:extLst>
              <a:ext uri="{FF2B5EF4-FFF2-40B4-BE49-F238E27FC236}">
                <a16:creationId xmlns:a16="http://schemas.microsoft.com/office/drawing/2014/main" id="{C4E54187-DDFD-0086-C05C-78A0C1BA92DE}"/>
              </a:ext>
            </a:extLst>
          </p:cNvPr>
          <p:cNvPicPr>
            <a:picLocks noChangeAspect="1"/>
          </p:cNvPicPr>
          <p:nvPr/>
        </p:nvPicPr>
        <p:blipFill>
          <a:blip r:embed="rId6"/>
          <a:stretch>
            <a:fillRect/>
          </a:stretch>
        </p:blipFill>
        <p:spPr>
          <a:xfrm>
            <a:off x="1243579" y="1800244"/>
            <a:ext cx="2715592" cy="3410507"/>
          </a:xfrm>
          <a:prstGeom prst="rect">
            <a:avLst/>
          </a:prstGeom>
        </p:spPr>
      </p:pic>
      <p:pic>
        <p:nvPicPr>
          <p:cNvPr id="12" name="图片 11">
            <a:extLst>
              <a:ext uri="{FF2B5EF4-FFF2-40B4-BE49-F238E27FC236}">
                <a16:creationId xmlns:a16="http://schemas.microsoft.com/office/drawing/2014/main" id="{6CDF7C40-4121-0480-38FC-DA0AAE75FA2D}"/>
              </a:ext>
            </a:extLst>
          </p:cNvPr>
          <p:cNvPicPr>
            <a:picLocks noChangeAspect="1"/>
          </p:cNvPicPr>
          <p:nvPr/>
        </p:nvPicPr>
        <p:blipFill>
          <a:blip r:embed="rId7"/>
          <a:stretch>
            <a:fillRect/>
          </a:stretch>
        </p:blipFill>
        <p:spPr>
          <a:xfrm>
            <a:off x="4403579" y="2126766"/>
            <a:ext cx="3184484" cy="2888785"/>
          </a:xfrm>
          <a:prstGeom prst="rect">
            <a:avLst/>
          </a:prstGeom>
        </p:spPr>
      </p:pic>
      <p:sp>
        <p:nvSpPr>
          <p:cNvPr id="18" name="矩形 17">
            <a:extLst>
              <a:ext uri="{FF2B5EF4-FFF2-40B4-BE49-F238E27FC236}">
                <a16:creationId xmlns:a16="http://schemas.microsoft.com/office/drawing/2014/main" id="{B55EB839-2198-1FB1-0F60-C49F7EA940AB}"/>
              </a:ext>
            </a:extLst>
          </p:cNvPr>
          <p:cNvSpPr/>
          <p:nvPr/>
        </p:nvSpPr>
        <p:spPr>
          <a:xfrm>
            <a:off x="7916318" y="1661073"/>
            <a:ext cx="3447723" cy="3688845"/>
          </a:xfrm>
          <a:prstGeom prst="rect">
            <a:avLst/>
          </a:prstGeom>
          <a:solidFill>
            <a:schemeClr val="bg1"/>
          </a:solidFill>
          <a:ln>
            <a:solidFill>
              <a:schemeClr val="bg1">
                <a:lumMod val="85000"/>
              </a:schemeClr>
            </a:solidFill>
          </a:ln>
          <a:effectLst>
            <a:outerShdw blurRad="165100" dist="38100" dir="102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50</a:t>
            </a:r>
            <a:endParaRPr lang="zh-CN" altLang="en-US" dirty="0"/>
          </a:p>
        </p:txBody>
      </p:sp>
      <p:sp>
        <p:nvSpPr>
          <p:cNvPr id="19" name="文本框 18">
            <a:extLst>
              <a:ext uri="{FF2B5EF4-FFF2-40B4-BE49-F238E27FC236}">
                <a16:creationId xmlns:a16="http://schemas.microsoft.com/office/drawing/2014/main" id="{AB65E369-676F-6356-03A2-E971D1B315CC}"/>
              </a:ext>
            </a:extLst>
          </p:cNvPr>
          <p:cNvSpPr txBox="1"/>
          <p:nvPr/>
        </p:nvSpPr>
        <p:spPr>
          <a:xfrm>
            <a:off x="1808576" y="5489086"/>
            <a:ext cx="1876567" cy="461665"/>
          </a:xfrm>
          <a:prstGeom prst="rect">
            <a:avLst/>
          </a:prstGeom>
          <a:noFill/>
        </p:spPr>
        <p:txBody>
          <a:bodyPr wrap="square" rtlCol="0">
            <a:spAutoFit/>
          </a:bodyPr>
          <a:lstStyle/>
          <a:p>
            <a:r>
              <a:rPr lang="zh-CN" altLang="en-US" sz="2400" dirty="0">
                <a:latin typeface="仿宋_GB2312" panose="02010609030101010101" pitchFamily="49" charset="-122"/>
                <a:ea typeface="仿宋_GB2312" panose="02010609030101010101" pitchFamily="49" charset="-122"/>
              </a:rPr>
              <a:t>识别检测</a:t>
            </a:r>
          </a:p>
        </p:txBody>
      </p:sp>
      <p:sp>
        <p:nvSpPr>
          <p:cNvPr id="20" name="文本框 19">
            <a:extLst>
              <a:ext uri="{FF2B5EF4-FFF2-40B4-BE49-F238E27FC236}">
                <a16:creationId xmlns:a16="http://schemas.microsoft.com/office/drawing/2014/main" id="{5E574C6D-A1C1-091E-C90A-98B00A329DDD}"/>
              </a:ext>
            </a:extLst>
          </p:cNvPr>
          <p:cNvSpPr txBox="1"/>
          <p:nvPr/>
        </p:nvSpPr>
        <p:spPr>
          <a:xfrm>
            <a:off x="5157716" y="5489086"/>
            <a:ext cx="1876567" cy="461665"/>
          </a:xfrm>
          <a:prstGeom prst="rect">
            <a:avLst/>
          </a:prstGeom>
          <a:noFill/>
        </p:spPr>
        <p:txBody>
          <a:bodyPr wrap="square" rtlCol="0">
            <a:spAutoFit/>
          </a:bodyPr>
          <a:lstStyle/>
          <a:p>
            <a:r>
              <a:rPr lang="zh-CN" altLang="en-US" sz="2400" dirty="0">
                <a:latin typeface="仿宋_GB2312" panose="02010609030101010101" pitchFamily="49" charset="-122"/>
                <a:ea typeface="仿宋_GB2312" panose="02010609030101010101" pitchFamily="49" charset="-122"/>
              </a:rPr>
              <a:t>动作分类</a:t>
            </a:r>
          </a:p>
        </p:txBody>
      </p:sp>
      <p:pic>
        <p:nvPicPr>
          <p:cNvPr id="23" name="图片 22">
            <a:extLst>
              <a:ext uri="{FF2B5EF4-FFF2-40B4-BE49-F238E27FC236}">
                <a16:creationId xmlns:a16="http://schemas.microsoft.com/office/drawing/2014/main" id="{12B82A62-AD93-684C-C253-B841FDBFDB60}"/>
              </a:ext>
            </a:extLst>
          </p:cNvPr>
          <p:cNvPicPr/>
          <p:nvPr/>
        </p:nvPicPr>
        <p:blipFill>
          <a:blip r:embed="rId8"/>
          <a:stretch>
            <a:fillRect/>
          </a:stretch>
        </p:blipFill>
        <p:spPr>
          <a:xfrm>
            <a:off x="8353991" y="1744305"/>
            <a:ext cx="2436073" cy="24059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5" name="文本框 24">
            <a:extLst>
              <a:ext uri="{FF2B5EF4-FFF2-40B4-BE49-F238E27FC236}">
                <a16:creationId xmlns:a16="http://schemas.microsoft.com/office/drawing/2014/main" id="{C5659156-A9B2-B5FB-DDF1-00B5483D1455}"/>
              </a:ext>
            </a:extLst>
          </p:cNvPr>
          <p:cNvSpPr txBox="1"/>
          <p:nvPr/>
        </p:nvSpPr>
        <p:spPr>
          <a:xfrm>
            <a:off x="8713970" y="5489086"/>
            <a:ext cx="1876567" cy="461665"/>
          </a:xfrm>
          <a:prstGeom prst="rect">
            <a:avLst/>
          </a:prstGeom>
          <a:noFill/>
        </p:spPr>
        <p:txBody>
          <a:bodyPr wrap="square" rtlCol="0">
            <a:spAutoFit/>
          </a:bodyPr>
          <a:lstStyle/>
          <a:p>
            <a:r>
              <a:rPr lang="zh-CN" altLang="en-US" sz="2400" dirty="0">
                <a:latin typeface="仿宋_GB2312" panose="02010609030101010101" pitchFamily="49" charset="-122"/>
                <a:ea typeface="仿宋_GB2312" panose="02010609030101010101" pitchFamily="49" charset="-122"/>
              </a:rPr>
              <a:t>行为预测</a:t>
            </a:r>
          </a:p>
        </p:txBody>
      </p:sp>
      <p:sp>
        <p:nvSpPr>
          <p:cNvPr id="26" name="文本框 25">
            <a:extLst>
              <a:ext uri="{FF2B5EF4-FFF2-40B4-BE49-F238E27FC236}">
                <a16:creationId xmlns:a16="http://schemas.microsoft.com/office/drawing/2014/main" id="{2E2565E7-BE8B-FFF9-D0F5-E2A318E84B18}"/>
              </a:ext>
            </a:extLst>
          </p:cNvPr>
          <p:cNvSpPr txBox="1"/>
          <p:nvPr/>
        </p:nvSpPr>
        <p:spPr>
          <a:xfrm>
            <a:off x="8151023" y="5940262"/>
            <a:ext cx="3447723" cy="830997"/>
          </a:xfrm>
          <a:prstGeom prst="rect">
            <a:avLst/>
          </a:prstGeom>
          <a:noFill/>
        </p:spPr>
        <p:txBody>
          <a:bodyPr wrap="square">
            <a:spAutoFit/>
          </a:bodyPr>
          <a:lstStyle/>
          <a:p>
            <a:pPr marL="285750" indent="-285750">
              <a:buFont typeface="Arial" panose="020B0604020202020204" pitchFamily="34" charset="0"/>
              <a:buChar char="•"/>
            </a:pPr>
            <a:r>
              <a:rPr lang="zh-CN" altLang="en-US" sz="1600" dirty="0">
                <a:latin typeface="+mn-lt"/>
                <a:cs typeface="+mn-lt"/>
              </a:rPr>
              <a:t>Yoo, S. B. M., et al</a:t>
            </a:r>
            <a:r>
              <a:rPr lang="en-US" altLang="zh-CN" sz="1600" dirty="0">
                <a:latin typeface="+mn-lt"/>
                <a:cs typeface="+mn-lt"/>
              </a:rPr>
              <a:t>. Nature Neuroscience.</a:t>
            </a:r>
            <a:r>
              <a:rPr lang="zh-CN" altLang="en-US" sz="1600" dirty="0">
                <a:latin typeface="+mn-lt"/>
                <a:cs typeface="+mn-lt"/>
              </a:rPr>
              <a:t> 2020 </a:t>
            </a:r>
          </a:p>
          <a:p>
            <a:pPr marL="285750" indent="-285750">
              <a:buFont typeface="Arial" panose="020B0604020202020204" pitchFamily="34" charset="0"/>
              <a:buChar char="•"/>
            </a:pPr>
            <a:endParaRPr lang="en-US" altLang="zh-CN" sz="1600" dirty="0">
              <a:latin typeface="+mn-lt"/>
              <a:cs typeface="+mn-lt"/>
            </a:endParaRPr>
          </a:p>
        </p:txBody>
      </p:sp>
      <p:sp>
        <p:nvSpPr>
          <p:cNvPr id="27" name="文本框 26">
            <a:extLst>
              <a:ext uri="{FF2B5EF4-FFF2-40B4-BE49-F238E27FC236}">
                <a16:creationId xmlns:a16="http://schemas.microsoft.com/office/drawing/2014/main" id="{8E4A4D03-7052-D932-65FD-01A2A18E9733}"/>
              </a:ext>
            </a:extLst>
          </p:cNvPr>
          <p:cNvSpPr txBox="1"/>
          <p:nvPr/>
        </p:nvSpPr>
        <p:spPr>
          <a:xfrm>
            <a:off x="4538756" y="5937138"/>
            <a:ext cx="2700000"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dirty="0">
                <a:cs typeface="+mn-lt"/>
              </a:rPr>
              <a:t>Huang et al. Nature Communications.</a:t>
            </a:r>
            <a:r>
              <a:rPr lang="da-DK" altLang="zh-CN" sz="1600" dirty="0">
                <a:cs typeface="+mn-lt"/>
              </a:rPr>
              <a:t> 2021</a:t>
            </a:r>
            <a:r>
              <a:rPr lang="zh-CN" altLang="en-US" sz="1600" dirty="0">
                <a:cs typeface="+mn-lt"/>
              </a:rPr>
              <a:t> </a:t>
            </a:r>
            <a:endParaRPr lang="en-US" altLang="zh-CN" sz="1600" dirty="0">
              <a:cs typeface="+mn-lt"/>
            </a:endParaRPr>
          </a:p>
        </p:txBody>
      </p:sp>
      <p:sp>
        <p:nvSpPr>
          <p:cNvPr id="28" name="文本框 27">
            <a:extLst>
              <a:ext uri="{FF2B5EF4-FFF2-40B4-BE49-F238E27FC236}">
                <a16:creationId xmlns:a16="http://schemas.microsoft.com/office/drawing/2014/main" id="{3B2134A3-6E4F-810C-566D-CC5BA2AE28EF}"/>
              </a:ext>
            </a:extLst>
          </p:cNvPr>
          <p:cNvSpPr txBox="1"/>
          <p:nvPr/>
        </p:nvSpPr>
        <p:spPr>
          <a:xfrm>
            <a:off x="1163014" y="5937137"/>
            <a:ext cx="2933845" cy="830997"/>
          </a:xfrm>
          <a:prstGeom prst="rect">
            <a:avLst/>
          </a:prstGeom>
          <a:noFill/>
        </p:spPr>
        <p:txBody>
          <a:bodyPr wrap="square">
            <a:spAutoFit/>
          </a:bodyPr>
          <a:lstStyle/>
          <a:p>
            <a:pPr marL="285750" indent="-285750">
              <a:buFont typeface="Arial" panose="020B0604020202020204" pitchFamily="34" charset="0"/>
              <a:buChar char="•"/>
            </a:pPr>
            <a:r>
              <a:rPr lang="en-US" altLang="zh-CN" sz="1600" dirty="0">
                <a:cs typeface="+mn-lt"/>
              </a:rPr>
              <a:t>Sturman, O.,  et al. Nature </a:t>
            </a:r>
            <a:r>
              <a:rPr lang="en-US" altLang="zh-CN" sz="1600" dirty="0" err="1">
                <a:cs typeface="+mn-lt"/>
              </a:rPr>
              <a:t>Neuropsychopharmacol</a:t>
            </a:r>
            <a:r>
              <a:rPr lang="en-US" altLang="zh-CN" sz="1600" dirty="0">
                <a:cs typeface="+mn-lt"/>
              </a:rPr>
              <a:t>.</a:t>
            </a:r>
            <a:r>
              <a:rPr lang="da-DK" altLang="zh-CN" sz="1600" dirty="0">
                <a:cs typeface="+mn-lt"/>
              </a:rPr>
              <a:t> </a:t>
            </a:r>
            <a:r>
              <a:rPr lang="en-US" altLang="zh-CN" sz="1600" dirty="0">
                <a:cs typeface="+mn-lt"/>
              </a:rPr>
              <a:t>2020</a:t>
            </a:r>
            <a:r>
              <a:rPr lang="zh-CN" altLang="en-US" sz="1600" dirty="0">
                <a:cs typeface="+mn-lt"/>
              </a:rPr>
              <a:t> </a:t>
            </a:r>
            <a:endParaRPr lang="en-US" altLang="zh-CN" sz="1600" dirty="0">
              <a:cs typeface="+mn-lt"/>
            </a:endParaRPr>
          </a:p>
        </p:txBody>
      </p:sp>
      <p:grpSp>
        <p:nvGrpSpPr>
          <p:cNvPr id="29" name="组合 28">
            <a:extLst>
              <a:ext uri="{FF2B5EF4-FFF2-40B4-BE49-F238E27FC236}">
                <a16:creationId xmlns:a16="http://schemas.microsoft.com/office/drawing/2014/main" id="{1945B279-78FC-2AA4-91F7-A78341992D9E}"/>
              </a:ext>
            </a:extLst>
          </p:cNvPr>
          <p:cNvGrpSpPr/>
          <p:nvPr/>
        </p:nvGrpSpPr>
        <p:grpSpPr>
          <a:xfrm>
            <a:off x="0" y="1"/>
            <a:ext cx="12192000" cy="668096"/>
            <a:chOff x="0" y="-13027"/>
            <a:chExt cx="12192000" cy="576731"/>
          </a:xfrm>
        </p:grpSpPr>
        <p:sp>
          <p:nvSpPr>
            <p:cNvPr id="30" name="矩形 29">
              <a:extLst>
                <a:ext uri="{FF2B5EF4-FFF2-40B4-BE49-F238E27FC236}">
                  <a16:creationId xmlns:a16="http://schemas.microsoft.com/office/drawing/2014/main" id="{01DE38EA-4860-2923-6E65-BDBE961091A2}"/>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文本框 30">
              <a:extLst>
                <a:ext uri="{FF2B5EF4-FFF2-40B4-BE49-F238E27FC236}">
                  <a16:creationId xmlns:a16="http://schemas.microsoft.com/office/drawing/2014/main" id="{5ABA6A01-C002-86F9-DB6C-8252F6E348E0}"/>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b="1" dirty="0">
                  <a:solidFill>
                    <a:schemeClr val="bg1"/>
                  </a:solidFill>
                  <a:latin typeface="黑体" panose="02010609060101010101" pitchFamily="49" charset="-122"/>
                  <a:ea typeface="黑体" panose="02010609060101010101" pitchFamily="49" charset="-122"/>
                </a:rPr>
                <a:t>研究背景</a:t>
              </a:r>
            </a:p>
          </p:txBody>
        </p:sp>
        <p:sp>
          <p:nvSpPr>
            <p:cNvPr id="32" name="文本框 31">
              <a:extLst>
                <a:ext uri="{FF2B5EF4-FFF2-40B4-BE49-F238E27FC236}">
                  <a16:creationId xmlns:a16="http://schemas.microsoft.com/office/drawing/2014/main" id="{FBEDACF7-77C2-4290-59CC-A79062F39DAB}"/>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33" name="文本框 32">
              <a:extLst>
                <a:ext uri="{FF2B5EF4-FFF2-40B4-BE49-F238E27FC236}">
                  <a16:creationId xmlns:a16="http://schemas.microsoft.com/office/drawing/2014/main" id="{C105D66D-D84C-83EB-3345-9AA7C664FB53}"/>
                </a:ext>
              </a:extLst>
            </p:cNvPr>
            <p:cNvSpPr txBox="1"/>
            <p:nvPr/>
          </p:nvSpPr>
          <p:spPr>
            <a:xfrm>
              <a:off x="6285327" y="71728"/>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研究方法</a:t>
              </a:r>
            </a:p>
          </p:txBody>
        </p:sp>
        <p:sp>
          <p:nvSpPr>
            <p:cNvPr id="34" name="文本框 33">
              <a:extLst>
                <a:ext uri="{FF2B5EF4-FFF2-40B4-BE49-F238E27FC236}">
                  <a16:creationId xmlns:a16="http://schemas.microsoft.com/office/drawing/2014/main" id="{F7D18978-515A-392B-49D4-545734F072D8}"/>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现有研究结果</a:t>
              </a:r>
            </a:p>
          </p:txBody>
        </p:sp>
      </p:grpSp>
    </p:spTree>
    <p:extLst>
      <p:ext uri="{BB962C8B-B14F-4D97-AF65-F5344CB8AC3E}">
        <p14:creationId xmlns:p14="http://schemas.microsoft.com/office/powerpoint/2010/main" val="3566231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灯片编号占位符 10"/>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5</a:t>
            </a:fld>
            <a:endParaRPr lang="zh-CN" altLang="en-US" sz="1400">
              <a:solidFill>
                <a:schemeClr val="tx1"/>
              </a:solidFill>
              <a:latin typeface="Times New Roman" panose="02020603050405020304" charset="0"/>
              <a:cs typeface="Times New Roman" panose="02020603050405020304" charset="0"/>
            </a:endParaRPr>
          </a:p>
        </p:txBody>
      </p:sp>
      <p:pic>
        <p:nvPicPr>
          <p:cNvPr id="2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custDataLst>
              <p:tags r:id="rId1"/>
            </p:custDataLst>
          </p:nvPr>
        </p:nvSpPr>
        <p:spPr>
          <a:xfrm>
            <a:off x="599743" y="986631"/>
            <a:ext cx="11726445" cy="934714"/>
          </a:xfrm>
          <a:prstGeom prst="rect">
            <a:avLst/>
          </a:prstGeom>
          <a:noFill/>
        </p:spPr>
        <p:txBody>
          <a:bodyPr wrap="square" rtlCol="0" anchor="t">
            <a:noAutofit/>
          </a:bodyPr>
          <a:lstStyle/>
          <a:p>
            <a:pPr marL="342900" indent="-342900" algn="l">
              <a:lnSpc>
                <a:spcPct val="150000"/>
              </a:lnSpc>
              <a:buFont typeface="Wingdings" panose="05000000000000000000" charset="0"/>
              <a:buChar char="Ø"/>
            </a:pPr>
            <a:r>
              <a:rPr lang="zh-CN" altLang="en-US" sz="2800" dirty="0">
                <a:solidFill>
                  <a:srgbClr val="002060"/>
                </a:solidFill>
                <a:latin typeface="黑体" panose="02010609060101010101" charset="-122"/>
                <a:ea typeface="黑体" panose="02010609060101010101" charset="-122"/>
                <a:cs typeface="宋体" panose="02010600030101010101" pitchFamily="2" charset="-122"/>
                <a:sym typeface="+mn-ea"/>
              </a:rPr>
              <a:t>捕食行为</a:t>
            </a:r>
            <a:endParaRPr lang="zh-CN" altLang="en-US" sz="2800" dirty="0">
              <a:solidFill>
                <a:srgbClr val="002060"/>
              </a:solidFill>
              <a:latin typeface="仿宋_GB2312" panose="02010609030101010101" pitchFamily="49" charset="-122"/>
              <a:ea typeface="仿宋_GB2312" panose="02010609030101010101" pitchFamily="49" charset="-122"/>
              <a:cs typeface="宋体" panose="02010600030101010101" pitchFamily="2" charset="-122"/>
              <a:sym typeface="+mn-ea"/>
            </a:endParaRPr>
          </a:p>
        </p:txBody>
      </p:sp>
      <p:sp>
        <p:nvSpPr>
          <p:cNvPr id="3" name="文本框 2">
            <a:extLst>
              <a:ext uri="{FF2B5EF4-FFF2-40B4-BE49-F238E27FC236}">
                <a16:creationId xmlns:a16="http://schemas.microsoft.com/office/drawing/2014/main" id="{767880FA-E8C8-6E1A-CD8C-9D0C30B553C9}"/>
              </a:ext>
            </a:extLst>
          </p:cNvPr>
          <p:cNvSpPr txBox="1"/>
          <p:nvPr>
            <p:custDataLst>
              <p:tags r:id="rId2"/>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sp>
        <p:nvSpPr>
          <p:cNvPr id="25" name="文本框 24">
            <a:extLst>
              <a:ext uri="{FF2B5EF4-FFF2-40B4-BE49-F238E27FC236}">
                <a16:creationId xmlns:a16="http://schemas.microsoft.com/office/drawing/2014/main" id="{02BD2AFD-692F-F435-BC07-9778949367FC}"/>
              </a:ext>
            </a:extLst>
          </p:cNvPr>
          <p:cNvSpPr txBox="1"/>
          <p:nvPr/>
        </p:nvSpPr>
        <p:spPr>
          <a:xfrm>
            <a:off x="642776" y="1852370"/>
            <a:ext cx="5536520" cy="3652923"/>
          </a:xfrm>
          <a:prstGeom prst="rect">
            <a:avLst/>
          </a:prstGeom>
          <a:noFill/>
        </p:spPr>
        <p:txBody>
          <a:bodyPr wrap="square">
            <a:spAutoFit/>
          </a:bodyPr>
          <a:lstStyle/>
          <a:p>
            <a:pPr>
              <a:lnSpc>
                <a:spcPct val="200000"/>
              </a:lnSpc>
            </a:pPr>
            <a:r>
              <a:rPr lang="zh-CN" altLang="en-US" sz="2400" b="0" i="0" dirty="0">
                <a:solidFill>
                  <a:srgbClr val="060607"/>
                </a:solidFill>
                <a:effectLst/>
                <a:latin typeface="仿宋" panose="02010609060101010101" pitchFamily="49" charset="-122"/>
                <a:ea typeface="仿宋" panose="02010609060101010101" pitchFamily="49" charset="-122"/>
              </a:rPr>
              <a:t>    捕食行为，是动物生存和繁衍中的</a:t>
            </a:r>
            <a:r>
              <a:rPr lang="zh-CN" altLang="en-US" sz="2400" dirty="0">
                <a:solidFill>
                  <a:srgbClr val="060607"/>
                </a:solidFill>
                <a:latin typeface="仿宋" panose="02010609060101010101" pitchFamily="49" charset="-122"/>
                <a:ea typeface="仿宋" panose="02010609060101010101" pitchFamily="49" charset="-122"/>
              </a:rPr>
              <a:t>重要</a:t>
            </a:r>
            <a:r>
              <a:rPr lang="zh-CN" altLang="en-US" sz="2400" b="0" i="0" dirty="0">
                <a:solidFill>
                  <a:srgbClr val="060607"/>
                </a:solidFill>
                <a:effectLst/>
                <a:latin typeface="仿宋" panose="02010609060101010101" pitchFamily="49" charset="-122"/>
                <a:ea typeface="仿宋" panose="02010609060101010101" pitchFamily="49" charset="-122"/>
              </a:rPr>
              <a:t>活动，直接关系到动物个体的生存和种群的延续</a:t>
            </a:r>
            <a:r>
              <a:rPr lang="zh-CN" altLang="en-US" sz="2400" dirty="0">
                <a:solidFill>
                  <a:srgbClr val="060607"/>
                </a:solidFill>
                <a:latin typeface="仿宋" panose="02010609060101010101" pitchFamily="49" charset="-122"/>
                <a:ea typeface="仿宋" panose="02010609060101010101" pitchFamily="49" charset="-122"/>
              </a:rPr>
              <a:t>。动物的捕食行为涉及到二者在自然界中的对抗性博弈，高度体现了自然环境下的生物智能。</a:t>
            </a:r>
          </a:p>
        </p:txBody>
      </p:sp>
      <p:sp>
        <p:nvSpPr>
          <p:cNvPr id="26" name="矩形 25">
            <a:extLst>
              <a:ext uri="{FF2B5EF4-FFF2-40B4-BE49-F238E27FC236}">
                <a16:creationId xmlns:a16="http://schemas.microsoft.com/office/drawing/2014/main" id="{75E2BF0D-DC56-8CD5-D32E-6381C59A4A7C}"/>
              </a:ext>
            </a:extLst>
          </p:cNvPr>
          <p:cNvSpPr/>
          <p:nvPr/>
        </p:nvSpPr>
        <p:spPr>
          <a:xfrm>
            <a:off x="6399301" y="1921345"/>
            <a:ext cx="5197088" cy="3730401"/>
          </a:xfrm>
          <a:prstGeom prst="rect">
            <a:avLst/>
          </a:prstGeom>
          <a:solidFill>
            <a:schemeClr val="bg1"/>
          </a:solidFill>
          <a:ln>
            <a:solidFill>
              <a:schemeClr val="bg1">
                <a:lumMod val="85000"/>
              </a:schemeClr>
            </a:solidFill>
          </a:ln>
          <a:effectLst>
            <a:outerShdw blurRad="165100" dist="38100" dir="102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50</a:t>
            </a:r>
            <a:endParaRPr lang="zh-CN" altLang="en-US" dirty="0"/>
          </a:p>
        </p:txBody>
      </p:sp>
      <p:pic>
        <p:nvPicPr>
          <p:cNvPr id="16" name="图片 15">
            <a:extLst>
              <a:ext uri="{FF2B5EF4-FFF2-40B4-BE49-F238E27FC236}">
                <a16:creationId xmlns:a16="http://schemas.microsoft.com/office/drawing/2014/main" id="{C7580C8A-E485-AEFC-EBAF-D5CD5AB7C826}"/>
              </a:ext>
            </a:extLst>
          </p:cNvPr>
          <p:cNvPicPr>
            <a:picLocks noChangeAspect="1"/>
          </p:cNvPicPr>
          <p:nvPr/>
        </p:nvPicPr>
        <p:blipFill>
          <a:blip r:embed="rId6"/>
          <a:stretch>
            <a:fillRect/>
          </a:stretch>
        </p:blipFill>
        <p:spPr>
          <a:xfrm>
            <a:off x="6462966" y="1996166"/>
            <a:ext cx="5086258" cy="3573782"/>
          </a:xfrm>
          <a:prstGeom prst="rect">
            <a:avLst/>
          </a:prstGeom>
        </p:spPr>
      </p:pic>
      <p:grpSp>
        <p:nvGrpSpPr>
          <p:cNvPr id="2" name="组合 1">
            <a:extLst>
              <a:ext uri="{FF2B5EF4-FFF2-40B4-BE49-F238E27FC236}">
                <a16:creationId xmlns:a16="http://schemas.microsoft.com/office/drawing/2014/main" id="{C5066295-C71C-E455-E948-5549540BFA3B}"/>
              </a:ext>
            </a:extLst>
          </p:cNvPr>
          <p:cNvGrpSpPr/>
          <p:nvPr/>
        </p:nvGrpSpPr>
        <p:grpSpPr>
          <a:xfrm>
            <a:off x="0" y="1"/>
            <a:ext cx="12192000" cy="668096"/>
            <a:chOff x="0" y="-13027"/>
            <a:chExt cx="12192000" cy="576731"/>
          </a:xfrm>
        </p:grpSpPr>
        <p:sp>
          <p:nvSpPr>
            <p:cNvPr id="8" name="矩形 7">
              <a:extLst>
                <a:ext uri="{FF2B5EF4-FFF2-40B4-BE49-F238E27FC236}">
                  <a16:creationId xmlns:a16="http://schemas.microsoft.com/office/drawing/2014/main" id="{11087792-F346-CA06-B5BB-B770B48A0168}"/>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8">
              <a:extLst>
                <a:ext uri="{FF2B5EF4-FFF2-40B4-BE49-F238E27FC236}">
                  <a16:creationId xmlns:a16="http://schemas.microsoft.com/office/drawing/2014/main" id="{808F150F-DE1B-E72E-4C34-0D9C5BC43A39}"/>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b="1" dirty="0">
                  <a:solidFill>
                    <a:schemeClr val="bg1"/>
                  </a:solidFill>
                  <a:latin typeface="黑体" panose="02010609060101010101" pitchFamily="49" charset="-122"/>
                  <a:ea typeface="黑体" panose="02010609060101010101" pitchFamily="49" charset="-122"/>
                </a:rPr>
                <a:t>研究背景</a:t>
              </a:r>
            </a:p>
          </p:txBody>
        </p:sp>
        <p:sp>
          <p:nvSpPr>
            <p:cNvPr id="10" name="文本框 9">
              <a:extLst>
                <a:ext uri="{FF2B5EF4-FFF2-40B4-BE49-F238E27FC236}">
                  <a16:creationId xmlns:a16="http://schemas.microsoft.com/office/drawing/2014/main" id="{79B222C4-D7CE-212C-ED46-C057E8CF9BC2}"/>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12" name="文本框 11">
              <a:extLst>
                <a:ext uri="{FF2B5EF4-FFF2-40B4-BE49-F238E27FC236}">
                  <a16:creationId xmlns:a16="http://schemas.microsoft.com/office/drawing/2014/main" id="{D8F3BCC2-BDBF-1DCF-58E2-1CD712080BF9}"/>
                </a:ext>
              </a:extLst>
            </p:cNvPr>
            <p:cNvSpPr txBox="1"/>
            <p:nvPr/>
          </p:nvSpPr>
          <p:spPr>
            <a:xfrm>
              <a:off x="6285327" y="71728"/>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研究方法</a:t>
              </a:r>
            </a:p>
          </p:txBody>
        </p:sp>
        <p:sp>
          <p:nvSpPr>
            <p:cNvPr id="13" name="文本框 12">
              <a:extLst>
                <a:ext uri="{FF2B5EF4-FFF2-40B4-BE49-F238E27FC236}">
                  <a16:creationId xmlns:a16="http://schemas.microsoft.com/office/drawing/2014/main" id="{54C2FC76-9B8F-7CD7-F25E-C491D52FD349}"/>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现有研究结果</a:t>
              </a: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22D3DF-B9AE-5398-3FA0-67D98E989144}"/>
            </a:ext>
          </a:extLst>
        </p:cNvPr>
        <p:cNvGrpSpPr/>
        <p:nvPr/>
      </p:nvGrpSpPr>
      <p:grpSpPr>
        <a:xfrm>
          <a:off x="0" y="0"/>
          <a:ext cx="0" cy="0"/>
          <a:chOff x="0" y="0"/>
          <a:chExt cx="0" cy="0"/>
        </a:xfrm>
      </p:grpSpPr>
      <p:grpSp>
        <p:nvGrpSpPr>
          <p:cNvPr id="41" name="组合 40">
            <a:extLst>
              <a:ext uri="{FF2B5EF4-FFF2-40B4-BE49-F238E27FC236}">
                <a16:creationId xmlns:a16="http://schemas.microsoft.com/office/drawing/2014/main" id="{361C3B6D-786A-F123-36F3-1C3F4DDA770F}"/>
              </a:ext>
            </a:extLst>
          </p:cNvPr>
          <p:cNvGrpSpPr/>
          <p:nvPr/>
        </p:nvGrpSpPr>
        <p:grpSpPr>
          <a:xfrm>
            <a:off x="4495253" y="4987593"/>
            <a:ext cx="3116400" cy="1123392"/>
            <a:chOff x="67" y="1613"/>
            <a:chExt cx="8979" cy="970"/>
          </a:xfrm>
        </p:grpSpPr>
        <p:sp>
          <p:nvSpPr>
            <p:cNvPr id="42" name="矩形 41">
              <a:extLst>
                <a:ext uri="{FF2B5EF4-FFF2-40B4-BE49-F238E27FC236}">
                  <a16:creationId xmlns:a16="http://schemas.microsoft.com/office/drawing/2014/main" id="{C68A4620-541F-75C3-ADE8-32D83BA51ABC}"/>
                </a:ext>
              </a:extLst>
            </p:cNvPr>
            <p:cNvSpPr/>
            <p:nvPr/>
          </p:nvSpPr>
          <p:spPr>
            <a:xfrm>
              <a:off x="171" y="1642"/>
              <a:ext cx="8875" cy="772"/>
            </a:xfrm>
            <a:prstGeom prst="rect">
              <a:avLst/>
            </a:prstGeom>
            <a:solidFill>
              <a:srgbClr val="AFC5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fontAlgn="base" hangingPunct="0">
                <a:spcBef>
                  <a:spcPct val="0"/>
                </a:spcBef>
                <a:spcAft>
                  <a:spcPct val="0"/>
                </a:spcAft>
                <a:defRPr/>
              </a:pPr>
              <a:endParaRPr lang="zh-CN" altLang="en-US" sz="1600" b="1" dirty="0">
                <a:solidFill>
                  <a:srgbClr val="062864"/>
                </a:solidFill>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F721B48D-5DCD-3AA9-7516-C9C579A592CF}"/>
                </a:ext>
              </a:extLst>
            </p:cNvPr>
            <p:cNvSpPr txBox="1"/>
            <p:nvPr>
              <p:custDataLst>
                <p:tags r:id="rId5"/>
              </p:custDataLst>
            </p:nvPr>
          </p:nvSpPr>
          <p:spPr>
            <a:xfrm>
              <a:off x="67" y="1613"/>
              <a:ext cx="8855" cy="970"/>
            </a:xfrm>
            <a:prstGeom prst="rect">
              <a:avLst/>
            </a:prstGeom>
            <a:noFill/>
          </p:spPr>
          <p:txBody>
            <a:bodyPr wrap="square" rtlCol="0" anchor="t">
              <a:noAutofit/>
            </a:bodyPr>
            <a:lstStyle/>
            <a:p>
              <a:pPr indent="0" algn="ctr">
                <a:lnSpc>
                  <a:spcPct val="150000"/>
                </a:lnSpc>
                <a:buFont typeface="Wingdings" panose="05000000000000000000" charset="0"/>
                <a:buNone/>
              </a:pPr>
              <a:endParaRPr lang="zh-CN" altLang="en-US" dirty="0">
                <a:solidFill>
                  <a:srgbClr val="002060"/>
                </a:solidFill>
                <a:latin typeface="Times New Roman" panose="02020603050405020304" charset="0"/>
                <a:ea typeface="黑体" panose="02010609060101010101" charset="-122"/>
                <a:cs typeface="Times New Roman" panose="02020603050405020304" charset="0"/>
                <a:sym typeface="+mn-ea"/>
              </a:endParaRPr>
            </a:p>
          </p:txBody>
        </p:sp>
      </p:grpSp>
      <p:sp>
        <p:nvSpPr>
          <p:cNvPr id="11" name="灯片编号占位符 10">
            <a:extLst>
              <a:ext uri="{FF2B5EF4-FFF2-40B4-BE49-F238E27FC236}">
                <a16:creationId xmlns:a16="http://schemas.microsoft.com/office/drawing/2014/main" id="{9E772747-64E7-13A7-5025-D30CFE967254}"/>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6</a:t>
            </a:fld>
            <a:endParaRPr lang="zh-CN" altLang="en-US" sz="1400">
              <a:solidFill>
                <a:schemeClr val="tx1"/>
              </a:solidFill>
              <a:latin typeface="Times New Roman" panose="02020603050405020304" charset="0"/>
              <a:cs typeface="Times New Roman" panose="02020603050405020304" charset="0"/>
            </a:endParaRPr>
          </a:p>
        </p:txBody>
      </p:sp>
      <p:pic>
        <p:nvPicPr>
          <p:cNvPr id="22" name="Picture 2">
            <a:extLst>
              <a:ext uri="{FF2B5EF4-FFF2-40B4-BE49-F238E27FC236}">
                <a16:creationId xmlns:a16="http://schemas.microsoft.com/office/drawing/2014/main" id="{D5006B1B-D719-73BF-91E0-D7905C01DB8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8B437BB9-2E41-3488-6B4A-EF01C2014F69}"/>
              </a:ext>
            </a:extLst>
          </p:cNvPr>
          <p:cNvSpPr txBox="1"/>
          <p:nvPr>
            <p:custDataLst>
              <p:tags r:id="rId1"/>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sp>
        <p:nvSpPr>
          <p:cNvPr id="8" name="矩形 7">
            <a:extLst>
              <a:ext uri="{FF2B5EF4-FFF2-40B4-BE49-F238E27FC236}">
                <a16:creationId xmlns:a16="http://schemas.microsoft.com/office/drawing/2014/main" id="{CF5E5927-638D-B131-7993-5A6246657485}"/>
              </a:ext>
            </a:extLst>
          </p:cNvPr>
          <p:cNvSpPr/>
          <p:nvPr/>
        </p:nvSpPr>
        <p:spPr>
          <a:xfrm>
            <a:off x="4525641" y="1788866"/>
            <a:ext cx="3116400" cy="3085380"/>
          </a:xfrm>
          <a:prstGeom prst="rect">
            <a:avLst/>
          </a:prstGeom>
          <a:solidFill>
            <a:schemeClr val="bg1"/>
          </a:solidFill>
          <a:ln>
            <a:solidFill>
              <a:schemeClr val="bg1">
                <a:lumMod val="85000"/>
              </a:schemeClr>
            </a:solidFill>
          </a:ln>
          <a:effectLst>
            <a:outerShdw blurRad="165100" dist="38100" dir="102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50</a:t>
            </a:r>
            <a:endParaRPr lang="zh-CN" altLang="en-US" dirty="0"/>
          </a:p>
        </p:txBody>
      </p:sp>
      <p:sp>
        <p:nvSpPr>
          <p:cNvPr id="9" name="矩形 8">
            <a:extLst>
              <a:ext uri="{FF2B5EF4-FFF2-40B4-BE49-F238E27FC236}">
                <a16:creationId xmlns:a16="http://schemas.microsoft.com/office/drawing/2014/main" id="{ACA07CEF-98E4-0DCE-CE9A-B2FB8FEE9219}"/>
              </a:ext>
            </a:extLst>
          </p:cNvPr>
          <p:cNvSpPr/>
          <p:nvPr/>
        </p:nvSpPr>
        <p:spPr>
          <a:xfrm>
            <a:off x="8091907" y="1805939"/>
            <a:ext cx="2930633" cy="3092724"/>
          </a:xfrm>
          <a:prstGeom prst="rect">
            <a:avLst/>
          </a:prstGeom>
          <a:solidFill>
            <a:schemeClr val="bg1"/>
          </a:solidFill>
          <a:ln>
            <a:solidFill>
              <a:schemeClr val="bg1">
                <a:lumMod val="85000"/>
              </a:schemeClr>
            </a:solidFill>
          </a:ln>
          <a:effectLst>
            <a:outerShdw blurRad="165100" dist="38100" dir="102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50</a:t>
            </a:r>
            <a:endParaRPr lang="zh-CN" altLang="en-US" dirty="0"/>
          </a:p>
        </p:txBody>
      </p:sp>
      <p:sp>
        <p:nvSpPr>
          <p:cNvPr id="10" name="文本框 9">
            <a:extLst>
              <a:ext uri="{FF2B5EF4-FFF2-40B4-BE49-F238E27FC236}">
                <a16:creationId xmlns:a16="http://schemas.microsoft.com/office/drawing/2014/main" id="{4DCC49C0-FC6A-C3A1-7670-CBF8C15C8F96}"/>
              </a:ext>
            </a:extLst>
          </p:cNvPr>
          <p:cNvSpPr txBox="1"/>
          <p:nvPr>
            <p:custDataLst>
              <p:tags r:id="rId2"/>
            </p:custDataLst>
          </p:nvPr>
        </p:nvSpPr>
        <p:spPr>
          <a:xfrm>
            <a:off x="243438" y="844565"/>
            <a:ext cx="11576992" cy="754239"/>
          </a:xfrm>
          <a:prstGeom prst="rect">
            <a:avLst/>
          </a:prstGeom>
          <a:noFill/>
        </p:spPr>
        <p:txBody>
          <a:bodyPr wrap="square" rtlCol="0" anchor="t">
            <a:noAutofit/>
          </a:bodyPr>
          <a:lstStyle/>
          <a:p>
            <a:pPr marL="342900" indent="-342900">
              <a:lnSpc>
                <a:spcPct val="150000"/>
              </a:lnSpc>
              <a:buFont typeface="Wingdings" panose="05000000000000000000" charset="0"/>
              <a:buChar char="Ø"/>
            </a:pPr>
            <a:r>
              <a:rPr lang="zh-CN" altLang="en-US" sz="2800" dirty="0">
                <a:solidFill>
                  <a:srgbClr val="002060"/>
                </a:solidFill>
                <a:latin typeface="黑体" panose="02010609060101010101" charset="-122"/>
                <a:ea typeface="黑体" panose="02010609060101010101" charset="-122"/>
                <a:cs typeface="宋体" panose="02010600030101010101" pitchFamily="2" charset="-122"/>
                <a:sym typeface="+mn-ea"/>
              </a:rPr>
              <a:t>捕食行为的研究现状</a:t>
            </a:r>
            <a:r>
              <a:rPr lang="en-US" altLang="zh-CN" sz="2800" dirty="0">
                <a:solidFill>
                  <a:srgbClr val="002060"/>
                </a:solidFill>
                <a:latin typeface="黑体" panose="02010609060101010101" charset="-122"/>
                <a:ea typeface="黑体" panose="02010609060101010101" charset="-122"/>
                <a:cs typeface="宋体" panose="02010600030101010101" pitchFamily="2" charset="-122"/>
                <a:sym typeface="+mn-ea"/>
              </a:rPr>
              <a:t>:</a:t>
            </a:r>
            <a:endParaRPr lang="zh-CN" altLang="en-US" sz="2800" dirty="0">
              <a:solidFill>
                <a:srgbClr val="002060"/>
              </a:solidFill>
              <a:latin typeface="黑体" panose="02010609060101010101" charset="-122"/>
              <a:ea typeface="黑体" panose="02010609060101010101" charset="-122"/>
              <a:cs typeface="宋体" panose="02010600030101010101" pitchFamily="2" charset="-122"/>
              <a:sym typeface="+mn-ea"/>
            </a:endParaRPr>
          </a:p>
        </p:txBody>
      </p:sp>
      <p:sp>
        <p:nvSpPr>
          <p:cNvPr id="27" name="矩形 26">
            <a:extLst>
              <a:ext uri="{FF2B5EF4-FFF2-40B4-BE49-F238E27FC236}">
                <a16:creationId xmlns:a16="http://schemas.microsoft.com/office/drawing/2014/main" id="{F1C56553-3A47-8DE7-F2A5-C1A47D1420F4}"/>
              </a:ext>
            </a:extLst>
          </p:cNvPr>
          <p:cNvSpPr/>
          <p:nvPr/>
        </p:nvSpPr>
        <p:spPr>
          <a:xfrm>
            <a:off x="959375" y="1787833"/>
            <a:ext cx="3116400" cy="3085380"/>
          </a:xfrm>
          <a:prstGeom prst="rect">
            <a:avLst/>
          </a:prstGeom>
          <a:solidFill>
            <a:schemeClr val="bg1"/>
          </a:solidFill>
          <a:ln>
            <a:solidFill>
              <a:schemeClr val="bg1">
                <a:lumMod val="85000"/>
              </a:schemeClr>
            </a:solidFill>
          </a:ln>
          <a:effectLst>
            <a:outerShdw blurRad="165100" dist="38100" dir="102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50</a:t>
            </a:r>
            <a:endParaRPr lang="zh-CN" altLang="en-US" dirty="0"/>
          </a:p>
        </p:txBody>
      </p:sp>
      <p:pic>
        <p:nvPicPr>
          <p:cNvPr id="33" name="图片 32">
            <a:extLst>
              <a:ext uri="{FF2B5EF4-FFF2-40B4-BE49-F238E27FC236}">
                <a16:creationId xmlns:a16="http://schemas.microsoft.com/office/drawing/2014/main" id="{BCF84485-B720-7816-06ED-86EACBE1585D}"/>
              </a:ext>
            </a:extLst>
          </p:cNvPr>
          <p:cNvPicPr>
            <a:picLocks noChangeAspect="1"/>
          </p:cNvPicPr>
          <p:nvPr/>
        </p:nvPicPr>
        <p:blipFill>
          <a:blip r:embed="rId9"/>
          <a:stretch>
            <a:fillRect/>
          </a:stretch>
        </p:blipFill>
        <p:spPr>
          <a:xfrm>
            <a:off x="1203906" y="1889915"/>
            <a:ext cx="2577366" cy="2984707"/>
          </a:xfrm>
          <a:prstGeom prst="rect">
            <a:avLst/>
          </a:prstGeom>
        </p:spPr>
      </p:pic>
      <p:pic>
        <p:nvPicPr>
          <p:cNvPr id="34" name="图片 33">
            <a:extLst>
              <a:ext uri="{FF2B5EF4-FFF2-40B4-BE49-F238E27FC236}">
                <a16:creationId xmlns:a16="http://schemas.microsoft.com/office/drawing/2014/main" id="{6AF08DDD-9CC4-C149-7E50-F2587F9422A3}"/>
              </a:ext>
            </a:extLst>
          </p:cNvPr>
          <p:cNvPicPr>
            <a:picLocks noChangeAspect="1"/>
          </p:cNvPicPr>
          <p:nvPr/>
        </p:nvPicPr>
        <p:blipFill>
          <a:blip r:embed="rId10"/>
          <a:stretch>
            <a:fillRect/>
          </a:stretch>
        </p:blipFill>
        <p:spPr>
          <a:xfrm>
            <a:off x="4571195" y="2190512"/>
            <a:ext cx="3053579" cy="2476976"/>
          </a:xfrm>
          <a:prstGeom prst="rect">
            <a:avLst/>
          </a:prstGeom>
        </p:spPr>
      </p:pic>
      <p:grpSp>
        <p:nvGrpSpPr>
          <p:cNvPr id="35" name="组合 34">
            <a:extLst>
              <a:ext uri="{FF2B5EF4-FFF2-40B4-BE49-F238E27FC236}">
                <a16:creationId xmlns:a16="http://schemas.microsoft.com/office/drawing/2014/main" id="{FE3CFA7F-F815-6E09-D2AB-1CB265C85570}"/>
              </a:ext>
            </a:extLst>
          </p:cNvPr>
          <p:cNvGrpSpPr/>
          <p:nvPr/>
        </p:nvGrpSpPr>
        <p:grpSpPr>
          <a:xfrm>
            <a:off x="846167" y="5005305"/>
            <a:ext cx="3255142" cy="1123392"/>
            <a:chOff x="67" y="1613"/>
            <a:chExt cx="8979" cy="970"/>
          </a:xfrm>
        </p:grpSpPr>
        <p:sp>
          <p:nvSpPr>
            <p:cNvPr id="36" name="矩形 35">
              <a:extLst>
                <a:ext uri="{FF2B5EF4-FFF2-40B4-BE49-F238E27FC236}">
                  <a16:creationId xmlns:a16="http://schemas.microsoft.com/office/drawing/2014/main" id="{8053A33A-F372-556A-F012-2B445F7F7875}"/>
                </a:ext>
              </a:extLst>
            </p:cNvPr>
            <p:cNvSpPr/>
            <p:nvPr/>
          </p:nvSpPr>
          <p:spPr>
            <a:xfrm>
              <a:off x="171" y="1642"/>
              <a:ext cx="8875" cy="772"/>
            </a:xfrm>
            <a:prstGeom prst="rect">
              <a:avLst/>
            </a:prstGeom>
            <a:solidFill>
              <a:srgbClr val="AFC5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fontAlgn="base" hangingPunct="0">
                <a:spcBef>
                  <a:spcPct val="0"/>
                </a:spcBef>
                <a:spcAft>
                  <a:spcPct val="0"/>
                </a:spcAft>
                <a:defRPr/>
              </a:pPr>
              <a:endParaRPr lang="zh-CN" altLang="en-US" sz="1600" b="1" dirty="0">
                <a:solidFill>
                  <a:srgbClr val="062864"/>
                </a:solidFill>
                <a:latin typeface="微软雅黑" panose="020B0503020204020204" pitchFamily="34" charset="-122"/>
                <a:ea typeface="微软雅黑" panose="020B0503020204020204" pitchFamily="34" charset="-122"/>
              </a:endParaRPr>
            </a:p>
          </p:txBody>
        </p:sp>
        <p:sp>
          <p:nvSpPr>
            <p:cNvPr id="37" name="文本框 36">
              <a:extLst>
                <a:ext uri="{FF2B5EF4-FFF2-40B4-BE49-F238E27FC236}">
                  <a16:creationId xmlns:a16="http://schemas.microsoft.com/office/drawing/2014/main" id="{F002D411-FDED-6B73-6310-E06115E5701B}"/>
                </a:ext>
              </a:extLst>
            </p:cNvPr>
            <p:cNvSpPr txBox="1"/>
            <p:nvPr>
              <p:custDataLst>
                <p:tags r:id="rId4"/>
              </p:custDataLst>
            </p:nvPr>
          </p:nvSpPr>
          <p:spPr>
            <a:xfrm>
              <a:off x="67" y="1613"/>
              <a:ext cx="8855" cy="970"/>
            </a:xfrm>
            <a:prstGeom prst="rect">
              <a:avLst/>
            </a:prstGeom>
            <a:noFill/>
          </p:spPr>
          <p:txBody>
            <a:bodyPr wrap="square" rtlCol="0" anchor="t">
              <a:noAutofit/>
            </a:bodyPr>
            <a:lstStyle/>
            <a:p>
              <a:pPr indent="0" algn="ctr">
                <a:lnSpc>
                  <a:spcPct val="150000"/>
                </a:lnSpc>
                <a:buFont typeface="Wingdings" panose="05000000000000000000" charset="0"/>
                <a:buNone/>
              </a:pPr>
              <a:endParaRPr lang="zh-CN" altLang="en-US" dirty="0">
                <a:solidFill>
                  <a:srgbClr val="002060"/>
                </a:solidFill>
                <a:latin typeface="Times New Roman" panose="02020603050405020304" charset="0"/>
                <a:ea typeface="黑体" panose="02010609060101010101" charset="-122"/>
                <a:cs typeface="Times New Roman" panose="02020603050405020304" charset="0"/>
                <a:sym typeface="+mn-ea"/>
              </a:endParaRPr>
            </a:p>
          </p:txBody>
        </p:sp>
      </p:grpSp>
      <p:sp>
        <p:nvSpPr>
          <p:cNvPr id="38" name="文本框 37">
            <a:extLst>
              <a:ext uri="{FF2B5EF4-FFF2-40B4-BE49-F238E27FC236}">
                <a16:creationId xmlns:a16="http://schemas.microsoft.com/office/drawing/2014/main" id="{FD4AE029-82BC-0267-D9F2-451A6C9B9A01}"/>
              </a:ext>
            </a:extLst>
          </p:cNvPr>
          <p:cNvSpPr txBox="1"/>
          <p:nvPr/>
        </p:nvSpPr>
        <p:spPr>
          <a:xfrm>
            <a:off x="4571195" y="5114276"/>
            <a:ext cx="3296028" cy="707886"/>
          </a:xfrm>
          <a:prstGeom prst="rect">
            <a:avLst/>
          </a:prstGeom>
          <a:noFill/>
        </p:spPr>
        <p:txBody>
          <a:bodyPr wrap="square">
            <a:spAutoFit/>
          </a:bodyPr>
          <a:lstStyle/>
          <a:p>
            <a:r>
              <a:rPr lang="zh-CN" altLang="en-US" sz="2000" dirty="0">
                <a:latin typeface="仿宋" panose="02010609060101010101" pitchFamily="49" charset="-122"/>
                <a:ea typeface="仿宋" panose="02010609060101010101" pitchFamily="49" charset="-122"/>
              </a:rPr>
              <a:t>通过模拟捕食者</a:t>
            </a:r>
            <a:r>
              <a:rPr lang="en-US" altLang="zh-CN" sz="2000" dirty="0">
                <a:latin typeface="仿宋" panose="02010609060101010101" pitchFamily="49" charset="-122"/>
                <a:ea typeface="仿宋" panose="02010609060101010101" pitchFamily="49" charset="-122"/>
              </a:rPr>
              <a:t>-</a:t>
            </a:r>
            <a:r>
              <a:rPr lang="zh-CN" altLang="en-US" sz="2000" dirty="0">
                <a:latin typeface="仿宋" panose="02010609060101010101" pitchFamily="49" charset="-122"/>
                <a:ea typeface="仿宋" panose="02010609060101010101" pitchFamily="49" charset="-122"/>
              </a:rPr>
              <a:t>猎物互动来探索捕食行为。</a:t>
            </a:r>
          </a:p>
        </p:txBody>
      </p:sp>
      <p:sp>
        <p:nvSpPr>
          <p:cNvPr id="40" name="文本框 39">
            <a:extLst>
              <a:ext uri="{FF2B5EF4-FFF2-40B4-BE49-F238E27FC236}">
                <a16:creationId xmlns:a16="http://schemas.microsoft.com/office/drawing/2014/main" id="{B4B572D0-4E91-1636-A28C-0E8015932DEA}"/>
              </a:ext>
            </a:extLst>
          </p:cNvPr>
          <p:cNvSpPr txBox="1"/>
          <p:nvPr/>
        </p:nvSpPr>
        <p:spPr>
          <a:xfrm>
            <a:off x="1151067" y="5115195"/>
            <a:ext cx="2429323" cy="707886"/>
          </a:xfrm>
          <a:prstGeom prst="rect">
            <a:avLst/>
          </a:prstGeom>
          <a:noFill/>
        </p:spPr>
        <p:txBody>
          <a:bodyPr wrap="square">
            <a:spAutoFit/>
          </a:bodyPr>
          <a:lstStyle/>
          <a:p>
            <a:r>
              <a:rPr lang="zh-CN" altLang="en-US" sz="2000" dirty="0">
                <a:latin typeface="仿宋" panose="02010609060101010101" pitchFamily="49" charset="-122"/>
                <a:ea typeface="仿宋" panose="02010609060101010101" pitchFamily="49" charset="-122"/>
              </a:rPr>
              <a:t>捕食和逃避由特定的神经环路控制。</a:t>
            </a:r>
          </a:p>
        </p:txBody>
      </p:sp>
      <p:pic>
        <p:nvPicPr>
          <p:cNvPr id="45" name="图片 44">
            <a:extLst>
              <a:ext uri="{FF2B5EF4-FFF2-40B4-BE49-F238E27FC236}">
                <a16:creationId xmlns:a16="http://schemas.microsoft.com/office/drawing/2014/main" id="{8736C245-3529-EE89-D109-ADA9933FEAB7}"/>
              </a:ext>
            </a:extLst>
          </p:cNvPr>
          <p:cNvPicPr>
            <a:picLocks noChangeAspect="1"/>
          </p:cNvPicPr>
          <p:nvPr/>
        </p:nvPicPr>
        <p:blipFill>
          <a:blip r:embed="rId11"/>
          <a:stretch>
            <a:fillRect/>
          </a:stretch>
        </p:blipFill>
        <p:spPr>
          <a:xfrm>
            <a:off x="8128679" y="2058716"/>
            <a:ext cx="2859415" cy="2491475"/>
          </a:xfrm>
          <a:prstGeom prst="rect">
            <a:avLst/>
          </a:prstGeom>
        </p:spPr>
      </p:pic>
      <p:grpSp>
        <p:nvGrpSpPr>
          <p:cNvPr id="46" name="组合 45">
            <a:extLst>
              <a:ext uri="{FF2B5EF4-FFF2-40B4-BE49-F238E27FC236}">
                <a16:creationId xmlns:a16="http://schemas.microsoft.com/office/drawing/2014/main" id="{57B99422-EDBA-2AFC-2C9D-0BD9D7B7CE74}"/>
              </a:ext>
            </a:extLst>
          </p:cNvPr>
          <p:cNvGrpSpPr/>
          <p:nvPr/>
        </p:nvGrpSpPr>
        <p:grpSpPr>
          <a:xfrm>
            <a:off x="7962528" y="4983947"/>
            <a:ext cx="2930633" cy="1123392"/>
            <a:chOff x="67" y="1613"/>
            <a:chExt cx="8979" cy="970"/>
          </a:xfrm>
        </p:grpSpPr>
        <p:sp>
          <p:nvSpPr>
            <p:cNvPr id="47" name="矩形 46">
              <a:extLst>
                <a:ext uri="{FF2B5EF4-FFF2-40B4-BE49-F238E27FC236}">
                  <a16:creationId xmlns:a16="http://schemas.microsoft.com/office/drawing/2014/main" id="{B30DF085-6F1B-21AC-3F26-5B96C33E6AC3}"/>
                </a:ext>
              </a:extLst>
            </p:cNvPr>
            <p:cNvSpPr/>
            <p:nvPr/>
          </p:nvSpPr>
          <p:spPr>
            <a:xfrm>
              <a:off x="171" y="1642"/>
              <a:ext cx="8875" cy="772"/>
            </a:xfrm>
            <a:prstGeom prst="rect">
              <a:avLst/>
            </a:prstGeom>
            <a:solidFill>
              <a:srgbClr val="AFC5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fontAlgn="base" hangingPunct="0">
                <a:spcBef>
                  <a:spcPct val="0"/>
                </a:spcBef>
                <a:spcAft>
                  <a:spcPct val="0"/>
                </a:spcAft>
                <a:defRPr/>
              </a:pPr>
              <a:endParaRPr lang="zh-CN" altLang="en-US" sz="1600" b="1" dirty="0">
                <a:solidFill>
                  <a:srgbClr val="062864"/>
                </a:solidFill>
                <a:latin typeface="微软雅黑" panose="020B0503020204020204" pitchFamily="34" charset="-122"/>
                <a:ea typeface="微软雅黑" panose="020B0503020204020204" pitchFamily="34" charset="-122"/>
              </a:endParaRPr>
            </a:p>
          </p:txBody>
        </p:sp>
        <p:sp>
          <p:nvSpPr>
            <p:cNvPr id="48" name="文本框 47">
              <a:extLst>
                <a:ext uri="{FF2B5EF4-FFF2-40B4-BE49-F238E27FC236}">
                  <a16:creationId xmlns:a16="http://schemas.microsoft.com/office/drawing/2014/main" id="{7D561292-F07E-3353-4464-42568F33F84A}"/>
                </a:ext>
              </a:extLst>
            </p:cNvPr>
            <p:cNvSpPr txBox="1"/>
            <p:nvPr>
              <p:custDataLst>
                <p:tags r:id="rId3"/>
              </p:custDataLst>
            </p:nvPr>
          </p:nvSpPr>
          <p:spPr>
            <a:xfrm>
              <a:off x="67" y="1613"/>
              <a:ext cx="8855" cy="970"/>
            </a:xfrm>
            <a:prstGeom prst="rect">
              <a:avLst/>
            </a:prstGeom>
            <a:noFill/>
          </p:spPr>
          <p:txBody>
            <a:bodyPr wrap="square" rtlCol="0" anchor="t">
              <a:noAutofit/>
            </a:bodyPr>
            <a:lstStyle/>
            <a:p>
              <a:pPr indent="0" algn="ctr">
                <a:lnSpc>
                  <a:spcPct val="150000"/>
                </a:lnSpc>
                <a:buFont typeface="Wingdings" panose="05000000000000000000" charset="0"/>
                <a:buNone/>
              </a:pPr>
              <a:endParaRPr lang="zh-CN" altLang="en-US" dirty="0">
                <a:solidFill>
                  <a:srgbClr val="002060"/>
                </a:solidFill>
                <a:latin typeface="Times New Roman" panose="02020603050405020304" charset="0"/>
                <a:ea typeface="黑体" panose="02010609060101010101" charset="-122"/>
                <a:cs typeface="Times New Roman" panose="02020603050405020304" charset="0"/>
                <a:sym typeface="+mn-ea"/>
              </a:endParaRPr>
            </a:p>
          </p:txBody>
        </p:sp>
      </p:grpSp>
      <p:sp>
        <p:nvSpPr>
          <p:cNvPr id="49" name="文本框 48">
            <a:extLst>
              <a:ext uri="{FF2B5EF4-FFF2-40B4-BE49-F238E27FC236}">
                <a16:creationId xmlns:a16="http://schemas.microsoft.com/office/drawing/2014/main" id="{40152044-8602-5049-36A0-E79592C99570}"/>
              </a:ext>
            </a:extLst>
          </p:cNvPr>
          <p:cNvSpPr txBox="1"/>
          <p:nvPr/>
        </p:nvSpPr>
        <p:spPr>
          <a:xfrm>
            <a:off x="8338717" y="5104749"/>
            <a:ext cx="2429323" cy="707886"/>
          </a:xfrm>
          <a:prstGeom prst="rect">
            <a:avLst/>
          </a:prstGeom>
          <a:noFill/>
        </p:spPr>
        <p:txBody>
          <a:bodyPr wrap="square">
            <a:spAutoFit/>
          </a:bodyPr>
          <a:lstStyle/>
          <a:p>
            <a:r>
              <a:rPr lang="zh-CN" altLang="en-US" sz="2000" dirty="0">
                <a:latin typeface="仿宋" panose="02010609060101010101" pitchFamily="49" charset="-122"/>
                <a:ea typeface="仿宋" panose="02010609060101010101" pitchFamily="49" charset="-122"/>
              </a:rPr>
              <a:t>捕食行为被分为特定序列</a:t>
            </a:r>
          </a:p>
        </p:txBody>
      </p:sp>
      <p:sp>
        <p:nvSpPr>
          <p:cNvPr id="50" name="文本框 49">
            <a:extLst>
              <a:ext uri="{FF2B5EF4-FFF2-40B4-BE49-F238E27FC236}">
                <a16:creationId xmlns:a16="http://schemas.microsoft.com/office/drawing/2014/main" id="{5038339B-16B7-015E-4E72-630AF1A51B3A}"/>
              </a:ext>
            </a:extLst>
          </p:cNvPr>
          <p:cNvSpPr txBox="1"/>
          <p:nvPr/>
        </p:nvSpPr>
        <p:spPr>
          <a:xfrm>
            <a:off x="1108869" y="5935790"/>
            <a:ext cx="2700000"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dirty="0">
                <a:latin typeface="+mn-lt"/>
                <a:cs typeface="+mn-lt"/>
              </a:rPr>
              <a:t>Luo, M</a:t>
            </a:r>
            <a:r>
              <a:rPr lang="da-DK" altLang="zh-CN" sz="1600" dirty="0">
                <a:latin typeface="+mn-lt"/>
                <a:cs typeface="+mn-lt"/>
              </a:rPr>
              <a:t>., et al. Neuron</a:t>
            </a:r>
            <a:r>
              <a:rPr lang="en-US" altLang="da-DK" sz="1600" dirty="0">
                <a:latin typeface="+mn-lt"/>
                <a:cs typeface="+mn-lt"/>
              </a:rPr>
              <a:t>.</a:t>
            </a:r>
            <a:r>
              <a:rPr lang="da-DK" altLang="zh-CN" sz="1600" dirty="0">
                <a:latin typeface="+mn-lt"/>
                <a:cs typeface="+mn-lt"/>
              </a:rPr>
              <a:t> 2018</a:t>
            </a:r>
            <a:r>
              <a:rPr lang="zh-CN" altLang="en-US" sz="1600" dirty="0">
                <a:latin typeface="+mn-lt"/>
                <a:cs typeface="+mn-lt"/>
              </a:rPr>
              <a:t> </a:t>
            </a:r>
            <a:endParaRPr lang="en-US" altLang="zh-CN" sz="1600" dirty="0">
              <a:latin typeface="+mn-lt"/>
              <a:cs typeface="+mn-lt"/>
            </a:endParaRPr>
          </a:p>
        </p:txBody>
      </p:sp>
      <p:sp>
        <p:nvSpPr>
          <p:cNvPr id="51" name="文本框 50">
            <a:extLst>
              <a:ext uri="{FF2B5EF4-FFF2-40B4-BE49-F238E27FC236}">
                <a16:creationId xmlns:a16="http://schemas.microsoft.com/office/drawing/2014/main" id="{2DF39136-B619-DEA7-98AA-8BBC7469FD62}"/>
              </a:ext>
            </a:extLst>
          </p:cNvPr>
          <p:cNvSpPr txBox="1"/>
          <p:nvPr/>
        </p:nvSpPr>
        <p:spPr>
          <a:xfrm>
            <a:off x="4755896" y="5956320"/>
            <a:ext cx="2700000" cy="584775"/>
          </a:xfrm>
          <a:prstGeom prst="rect">
            <a:avLst/>
          </a:prstGeom>
          <a:noFill/>
        </p:spPr>
        <p:txBody>
          <a:bodyPr wrap="square">
            <a:spAutoFit/>
          </a:bodyPr>
          <a:lstStyle/>
          <a:p>
            <a:pPr marL="285750" indent="-285750">
              <a:buFont typeface="Arial" panose="020B0604020202020204" pitchFamily="34" charset="0"/>
              <a:buChar char="•"/>
            </a:pPr>
            <a:r>
              <a:rPr lang="da-DK" altLang="zh-CN" sz="1600" dirty="0">
                <a:cs typeface="+mn-lt"/>
              </a:rPr>
              <a:t>Lai, Alexander T. et al.</a:t>
            </a:r>
            <a:r>
              <a:rPr lang="en-US" altLang="zh-CN" sz="1600" dirty="0">
                <a:cs typeface="+mn-lt"/>
              </a:rPr>
              <a:t> Cell Reports.</a:t>
            </a:r>
            <a:r>
              <a:rPr lang="da-DK" altLang="zh-CN" sz="1600" dirty="0">
                <a:cs typeface="+mn-lt"/>
              </a:rPr>
              <a:t> 2024</a:t>
            </a:r>
            <a:r>
              <a:rPr lang="zh-CN" altLang="en-US" sz="1600" dirty="0">
                <a:cs typeface="+mn-lt"/>
              </a:rPr>
              <a:t> </a:t>
            </a:r>
            <a:endParaRPr lang="en-US" altLang="zh-CN" sz="1600" dirty="0">
              <a:cs typeface="+mn-lt"/>
            </a:endParaRPr>
          </a:p>
        </p:txBody>
      </p:sp>
      <p:sp>
        <p:nvSpPr>
          <p:cNvPr id="53" name="文本框 52">
            <a:extLst>
              <a:ext uri="{FF2B5EF4-FFF2-40B4-BE49-F238E27FC236}">
                <a16:creationId xmlns:a16="http://schemas.microsoft.com/office/drawing/2014/main" id="{491AE578-2B04-368B-EF10-FC53F71C2DFF}"/>
              </a:ext>
            </a:extLst>
          </p:cNvPr>
          <p:cNvSpPr txBox="1"/>
          <p:nvPr/>
        </p:nvSpPr>
        <p:spPr>
          <a:xfrm>
            <a:off x="8237042" y="5956320"/>
            <a:ext cx="6106884"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dirty="0">
                <a:cs typeface="+mn-lt"/>
              </a:rPr>
              <a:t>Liu, </a:t>
            </a:r>
            <a:r>
              <a:rPr lang="en-US" altLang="zh-CN" sz="1600" dirty="0" err="1">
                <a:cs typeface="+mn-lt"/>
              </a:rPr>
              <a:t>Qingqing</a:t>
            </a:r>
            <a:r>
              <a:rPr lang="en-US" altLang="zh-CN" sz="1600" dirty="0">
                <a:cs typeface="+mn-lt"/>
              </a:rPr>
              <a:t> et al.</a:t>
            </a:r>
          </a:p>
          <a:p>
            <a:r>
              <a:rPr lang="en-US" altLang="zh-CN" sz="1600" dirty="0">
                <a:cs typeface="+mn-lt"/>
              </a:rPr>
              <a:t>Neuron,2022 </a:t>
            </a:r>
          </a:p>
        </p:txBody>
      </p:sp>
      <p:grpSp>
        <p:nvGrpSpPr>
          <p:cNvPr id="54" name="组合 53">
            <a:extLst>
              <a:ext uri="{FF2B5EF4-FFF2-40B4-BE49-F238E27FC236}">
                <a16:creationId xmlns:a16="http://schemas.microsoft.com/office/drawing/2014/main" id="{2EEA6687-549A-DFF3-AB67-4800E9C1B7D9}"/>
              </a:ext>
            </a:extLst>
          </p:cNvPr>
          <p:cNvGrpSpPr/>
          <p:nvPr/>
        </p:nvGrpSpPr>
        <p:grpSpPr>
          <a:xfrm>
            <a:off x="0" y="1"/>
            <a:ext cx="12192000" cy="668096"/>
            <a:chOff x="0" y="-13027"/>
            <a:chExt cx="12192000" cy="576731"/>
          </a:xfrm>
        </p:grpSpPr>
        <p:sp>
          <p:nvSpPr>
            <p:cNvPr id="55" name="矩形 54">
              <a:extLst>
                <a:ext uri="{FF2B5EF4-FFF2-40B4-BE49-F238E27FC236}">
                  <a16:creationId xmlns:a16="http://schemas.microsoft.com/office/drawing/2014/main" id="{ED80275B-9A16-C6CF-64F2-8F3128EA959C}"/>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6" name="文本框 55">
              <a:extLst>
                <a:ext uri="{FF2B5EF4-FFF2-40B4-BE49-F238E27FC236}">
                  <a16:creationId xmlns:a16="http://schemas.microsoft.com/office/drawing/2014/main" id="{9A9DC29E-4E48-276F-D415-68EE6FF224C1}"/>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b="1" dirty="0">
                  <a:solidFill>
                    <a:schemeClr val="bg1"/>
                  </a:solidFill>
                  <a:latin typeface="黑体" panose="02010609060101010101" pitchFamily="49" charset="-122"/>
                  <a:ea typeface="黑体" panose="02010609060101010101" pitchFamily="49" charset="-122"/>
                </a:rPr>
                <a:t>研究背景</a:t>
              </a:r>
            </a:p>
          </p:txBody>
        </p:sp>
        <p:sp>
          <p:nvSpPr>
            <p:cNvPr id="57" name="文本框 56">
              <a:extLst>
                <a:ext uri="{FF2B5EF4-FFF2-40B4-BE49-F238E27FC236}">
                  <a16:creationId xmlns:a16="http://schemas.microsoft.com/office/drawing/2014/main" id="{E2F0C84A-36CB-A400-EF72-3D30870598CD}"/>
                </a:ext>
              </a:extLst>
            </p:cNvPr>
            <p:cNvSpPr txBox="1"/>
            <p:nvPr/>
          </p:nvSpPr>
          <p:spPr>
            <a:xfrm>
              <a:off x="3526188" y="75284"/>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58" name="文本框 57">
              <a:extLst>
                <a:ext uri="{FF2B5EF4-FFF2-40B4-BE49-F238E27FC236}">
                  <a16:creationId xmlns:a16="http://schemas.microsoft.com/office/drawing/2014/main" id="{05214C30-22C3-13C7-2B35-CCACCC0634AE}"/>
                </a:ext>
              </a:extLst>
            </p:cNvPr>
            <p:cNvSpPr txBox="1"/>
            <p:nvPr/>
          </p:nvSpPr>
          <p:spPr>
            <a:xfrm>
              <a:off x="6285327" y="71728"/>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研究方法</a:t>
              </a:r>
            </a:p>
          </p:txBody>
        </p:sp>
        <p:sp>
          <p:nvSpPr>
            <p:cNvPr id="59" name="文本框 58">
              <a:extLst>
                <a:ext uri="{FF2B5EF4-FFF2-40B4-BE49-F238E27FC236}">
                  <a16:creationId xmlns:a16="http://schemas.microsoft.com/office/drawing/2014/main" id="{42FD8EA4-7DB6-2E8B-7333-8955D1F6F7A1}"/>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现有研究结果</a:t>
              </a:r>
            </a:p>
          </p:txBody>
        </p:sp>
      </p:grpSp>
    </p:spTree>
    <p:extLst>
      <p:ext uri="{BB962C8B-B14F-4D97-AF65-F5344CB8AC3E}">
        <p14:creationId xmlns:p14="http://schemas.microsoft.com/office/powerpoint/2010/main" val="19628399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F3FAC2-53ED-EAF8-2AC5-283F97904C7E}"/>
            </a:ext>
          </a:extLst>
        </p:cNvPr>
        <p:cNvGrpSpPr/>
        <p:nvPr/>
      </p:nvGrpSpPr>
      <p:grpSpPr>
        <a:xfrm>
          <a:off x="0" y="0"/>
          <a:ext cx="0" cy="0"/>
          <a:chOff x="0" y="0"/>
          <a:chExt cx="0" cy="0"/>
        </a:xfrm>
      </p:grpSpPr>
      <p:sp>
        <p:nvSpPr>
          <p:cNvPr id="23" name="对话气泡: 圆角矩形 22">
            <a:extLst>
              <a:ext uri="{FF2B5EF4-FFF2-40B4-BE49-F238E27FC236}">
                <a16:creationId xmlns:a16="http://schemas.microsoft.com/office/drawing/2014/main" id="{95BED2CA-041C-60CF-6BF0-1E8D8A499A69}"/>
              </a:ext>
            </a:extLst>
          </p:cNvPr>
          <p:cNvSpPr/>
          <p:nvPr/>
        </p:nvSpPr>
        <p:spPr>
          <a:xfrm>
            <a:off x="6285326" y="800607"/>
            <a:ext cx="3773073" cy="920830"/>
          </a:xfrm>
          <a:prstGeom prst="wedgeRoundRectCallout">
            <a:avLst>
              <a:gd name="adj1" fmla="val -57858"/>
              <a:gd name="adj2" fmla="val 52094"/>
              <a:gd name="adj3" fmla="val 16667"/>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 name="图片 6">
            <a:extLst>
              <a:ext uri="{FF2B5EF4-FFF2-40B4-BE49-F238E27FC236}">
                <a16:creationId xmlns:a16="http://schemas.microsoft.com/office/drawing/2014/main" id="{57CBD540-2B07-792A-AC5C-A7E83A06F423}"/>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5000"/>
                    </a14:imgEffect>
                    <a14:imgEffect>
                      <a14:saturation sat="90000"/>
                    </a14:imgEffect>
                  </a14:imgLayer>
                </a14:imgProps>
              </a:ext>
            </a:extLst>
          </a:blip>
          <a:srcRect t="42053"/>
          <a:stretch>
            <a:fillRect/>
          </a:stretch>
        </p:blipFill>
        <p:spPr>
          <a:xfrm>
            <a:off x="663358" y="2014915"/>
            <a:ext cx="11089720" cy="2914647"/>
          </a:xfrm>
          <a:prstGeom prst="rect">
            <a:avLst/>
          </a:prstGeom>
          <a:noFill/>
          <a:ln>
            <a:noFill/>
          </a:ln>
        </p:spPr>
      </p:pic>
      <p:sp>
        <p:nvSpPr>
          <p:cNvPr id="15" name="矩形: 圆角 14">
            <a:extLst>
              <a:ext uri="{FF2B5EF4-FFF2-40B4-BE49-F238E27FC236}">
                <a16:creationId xmlns:a16="http://schemas.microsoft.com/office/drawing/2014/main" id="{24EE2589-A136-2DA1-F827-08944A5B12C6}"/>
              </a:ext>
            </a:extLst>
          </p:cNvPr>
          <p:cNvSpPr/>
          <p:nvPr/>
        </p:nvSpPr>
        <p:spPr>
          <a:xfrm>
            <a:off x="3367825" y="1793366"/>
            <a:ext cx="2774025" cy="2169924"/>
          </a:xfrm>
          <a:prstGeom prst="roundRect">
            <a:avLst/>
          </a:prstGeom>
          <a:solidFill>
            <a:schemeClr val="bg1">
              <a:alpha val="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灯片编号占位符 10">
            <a:extLst>
              <a:ext uri="{FF2B5EF4-FFF2-40B4-BE49-F238E27FC236}">
                <a16:creationId xmlns:a16="http://schemas.microsoft.com/office/drawing/2014/main" id="{27996796-9572-84C4-F0C4-702CBC466B63}"/>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7</a:t>
            </a:fld>
            <a:endParaRPr lang="zh-CN" altLang="en-US" sz="1400" dirty="0">
              <a:solidFill>
                <a:schemeClr val="tx1"/>
              </a:solidFill>
              <a:latin typeface="Times New Roman" panose="02020603050405020304" charset="0"/>
              <a:cs typeface="Times New Roman" panose="02020603050405020304" charset="0"/>
            </a:endParaRPr>
          </a:p>
        </p:txBody>
      </p:sp>
      <p:pic>
        <p:nvPicPr>
          <p:cNvPr id="22" name="Picture 2">
            <a:extLst>
              <a:ext uri="{FF2B5EF4-FFF2-40B4-BE49-F238E27FC236}">
                <a16:creationId xmlns:a16="http://schemas.microsoft.com/office/drawing/2014/main" id="{077E9662-A9A4-586B-3904-C68FCEA83C3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A5588A69-3C34-6A01-9670-525191E18658}"/>
              </a:ext>
            </a:extLst>
          </p:cNvPr>
          <p:cNvSpPr txBox="1"/>
          <p:nvPr>
            <p:custDataLst>
              <p:tags r:id="rId1"/>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sp>
        <p:nvSpPr>
          <p:cNvPr id="9" name="文本框 8">
            <a:extLst>
              <a:ext uri="{FF2B5EF4-FFF2-40B4-BE49-F238E27FC236}">
                <a16:creationId xmlns:a16="http://schemas.microsoft.com/office/drawing/2014/main" id="{A6043970-CEB1-5C6F-B939-281C8797CE36}"/>
              </a:ext>
            </a:extLst>
          </p:cNvPr>
          <p:cNvSpPr txBox="1"/>
          <p:nvPr>
            <p:custDataLst>
              <p:tags r:id="rId2"/>
            </p:custDataLst>
          </p:nvPr>
        </p:nvSpPr>
        <p:spPr>
          <a:xfrm>
            <a:off x="663358" y="984649"/>
            <a:ext cx="7773672"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800" dirty="0">
                <a:solidFill>
                  <a:srgbClr val="002060"/>
                </a:solidFill>
                <a:latin typeface="黑体" panose="02010609060101010101" charset="-122"/>
                <a:ea typeface="黑体" panose="02010609060101010101" charset="-122"/>
                <a:cs typeface="宋体" panose="02010600030101010101" pitchFamily="2" charset="-122"/>
                <a:sym typeface="+mn-ea"/>
              </a:rPr>
              <a:t>研究背景</a:t>
            </a:r>
          </a:p>
        </p:txBody>
      </p:sp>
      <p:sp>
        <p:nvSpPr>
          <p:cNvPr id="10" name="文本框 9">
            <a:extLst>
              <a:ext uri="{FF2B5EF4-FFF2-40B4-BE49-F238E27FC236}">
                <a16:creationId xmlns:a16="http://schemas.microsoft.com/office/drawing/2014/main" id="{6B626AD6-1EB5-5D8E-7898-4F5B8BDE97DD}"/>
              </a:ext>
            </a:extLst>
          </p:cNvPr>
          <p:cNvSpPr txBox="1"/>
          <p:nvPr/>
        </p:nvSpPr>
        <p:spPr>
          <a:xfrm>
            <a:off x="908649" y="2038272"/>
            <a:ext cx="2363660" cy="43088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200" b="1" dirty="0">
                <a:solidFill>
                  <a:schemeClr val="bg1"/>
                </a:solidFill>
                <a:latin typeface="仿宋" panose="02010609060101010101" pitchFamily="49" charset="-122"/>
                <a:ea typeface="仿宋" panose="02010609060101010101" pitchFamily="49" charset="-122"/>
              </a:rPr>
              <a:t>探索</a:t>
            </a:r>
            <a:r>
              <a:rPr lang="zh-CN" altLang="en-US" sz="2200" dirty="0">
                <a:solidFill>
                  <a:schemeClr val="bg1"/>
                </a:solidFill>
                <a:latin typeface="Arial" panose="020B0604020202020204" pitchFamily="34" charset="0"/>
              </a:rPr>
              <a:t>（</a:t>
            </a:r>
            <a:r>
              <a:rPr lang="en-US" altLang="zh-CN" sz="2000" dirty="0">
                <a:solidFill>
                  <a:schemeClr val="bg1"/>
                </a:solidFill>
                <a:latin typeface="Arial" panose="020B0604020202020204" pitchFamily="34" charset="0"/>
              </a:rPr>
              <a:t>searching</a:t>
            </a:r>
            <a:r>
              <a:rPr lang="zh-CN" altLang="en-US" sz="2200" dirty="0">
                <a:solidFill>
                  <a:schemeClr val="bg1"/>
                </a:solidFill>
                <a:latin typeface="Arial" panose="020B0604020202020204" pitchFamily="34" charset="0"/>
              </a:rPr>
              <a:t> </a:t>
            </a:r>
            <a:r>
              <a:rPr lang="zh-CN" altLang="en-US" sz="2000" dirty="0">
                <a:solidFill>
                  <a:schemeClr val="bg1"/>
                </a:solidFill>
                <a:latin typeface="Arial" panose="020B0604020202020204" pitchFamily="34" charset="0"/>
              </a:rPr>
              <a:t>）</a:t>
            </a:r>
          </a:p>
        </p:txBody>
      </p:sp>
      <p:sp>
        <p:nvSpPr>
          <p:cNvPr id="12" name="文本框 10">
            <a:extLst>
              <a:ext uri="{FF2B5EF4-FFF2-40B4-BE49-F238E27FC236}">
                <a16:creationId xmlns:a16="http://schemas.microsoft.com/office/drawing/2014/main" id="{F97E0BDB-07E9-34F9-D1E8-6956E55E34B8}"/>
              </a:ext>
            </a:extLst>
          </p:cNvPr>
          <p:cNvSpPr txBox="1"/>
          <p:nvPr/>
        </p:nvSpPr>
        <p:spPr>
          <a:xfrm>
            <a:off x="3517890" y="2038272"/>
            <a:ext cx="2473897" cy="43088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200" b="1" dirty="0">
                <a:solidFill>
                  <a:schemeClr val="bg1"/>
                </a:solidFill>
                <a:latin typeface="仿宋" panose="02010609060101010101" pitchFamily="49" charset="-122"/>
                <a:ea typeface="仿宋" panose="02010609060101010101" pitchFamily="49" charset="-122"/>
              </a:rPr>
              <a:t>追逐</a:t>
            </a:r>
            <a:r>
              <a:rPr lang="zh-CN" altLang="en-US" sz="2000" dirty="0">
                <a:solidFill>
                  <a:schemeClr val="bg1"/>
                </a:solidFill>
                <a:latin typeface="Arial" panose="020B0604020202020204" pitchFamily="34" charset="0"/>
              </a:rPr>
              <a:t>（</a:t>
            </a:r>
            <a:r>
              <a:rPr lang="en-US" altLang="zh-CN" sz="2000" dirty="0">
                <a:solidFill>
                  <a:schemeClr val="bg1"/>
                </a:solidFill>
                <a:latin typeface="Arial" panose="020B0604020202020204" pitchFamily="34" charset="0"/>
              </a:rPr>
              <a:t>Pursuing</a:t>
            </a:r>
            <a:r>
              <a:rPr lang="zh-CN" altLang="en-US" sz="2000" dirty="0">
                <a:solidFill>
                  <a:schemeClr val="bg1"/>
                </a:solidFill>
                <a:latin typeface="Arial" panose="020B0604020202020204" pitchFamily="34" charset="0"/>
              </a:rPr>
              <a:t>）</a:t>
            </a:r>
          </a:p>
        </p:txBody>
      </p:sp>
      <p:sp>
        <p:nvSpPr>
          <p:cNvPr id="13" name="文本框 11">
            <a:extLst>
              <a:ext uri="{FF2B5EF4-FFF2-40B4-BE49-F238E27FC236}">
                <a16:creationId xmlns:a16="http://schemas.microsoft.com/office/drawing/2014/main" id="{5DA0D93C-B01D-A8E9-A7B5-4E02BB13BC56}"/>
              </a:ext>
            </a:extLst>
          </p:cNvPr>
          <p:cNvSpPr txBox="1"/>
          <p:nvPr/>
        </p:nvSpPr>
        <p:spPr>
          <a:xfrm>
            <a:off x="6237368" y="2043914"/>
            <a:ext cx="2691267" cy="43088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200" b="1" dirty="0">
                <a:solidFill>
                  <a:schemeClr val="bg1"/>
                </a:solidFill>
                <a:latin typeface="仿宋" panose="02010609060101010101" pitchFamily="49" charset="-122"/>
                <a:ea typeface="仿宋" panose="02010609060101010101" pitchFamily="49" charset="-122"/>
              </a:rPr>
              <a:t>攻击</a:t>
            </a:r>
            <a:r>
              <a:rPr lang="zh-CN" altLang="en-US" sz="2000" dirty="0">
                <a:solidFill>
                  <a:schemeClr val="bg1"/>
                </a:solidFill>
                <a:latin typeface="Arial" panose="020B0604020202020204" pitchFamily="34" charset="0"/>
              </a:rPr>
              <a:t>（ </a:t>
            </a:r>
            <a:r>
              <a:rPr lang="en-US" altLang="zh-CN" sz="2000" dirty="0">
                <a:solidFill>
                  <a:schemeClr val="bg1"/>
                </a:solidFill>
                <a:latin typeface="Arial" panose="020B0604020202020204" pitchFamily="34" charset="0"/>
              </a:rPr>
              <a:t>Attacking</a:t>
            </a:r>
            <a:r>
              <a:rPr lang="zh-CN" altLang="en-US" sz="2000" dirty="0">
                <a:solidFill>
                  <a:schemeClr val="bg1"/>
                </a:solidFill>
                <a:latin typeface="Arial" panose="020B0604020202020204" pitchFamily="34" charset="0"/>
              </a:rPr>
              <a:t> ）</a:t>
            </a:r>
          </a:p>
        </p:txBody>
      </p:sp>
      <p:sp>
        <p:nvSpPr>
          <p:cNvPr id="14" name="文本框 12">
            <a:extLst>
              <a:ext uri="{FF2B5EF4-FFF2-40B4-BE49-F238E27FC236}">
                <a16:creationId xmlns:a16="http://schemas.microsoft.com/office/drawing/2014/main" id="{34D90AE7-78E6-13FB-1027-3DEEDD40F151}"/>
              </a:ext>
            </a:extLst>
          </p:cNvPr>
          <p:cNvSpPr txBox="1"/>
          <p:nvPr/>
        </p:nvSpPr>
        <p:spPr>
          <a:xfrm>
            <a:off x="8861833" y="2038272"/>
            <a:ext cx="2841319" cy="43088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200" b="1" dirty="0">
                <a:solidFill>
                  <a:schemeClr val="bg1"/>
                </a:solidFill>
                <a:latin typeface="仿宋" panose="02010609060101010101" pitchFamily="49" charset="-122"/>
                <a:ea typeface="仿宋" panose="02010609060101010101" pitchFamily="49" charset="-122"/>
              </a:rPr>
              <a:t>消化</a:t>
            </a:r>
            <a:r>
              <a:rPr lang="zh-CN" altLang="en-US" sz="2000" dirty="0">
                <a:solidFill>
                  <a:schemeClr val="bg1"/>
                </a:solidFill>
                <a:latin typeface="Arial" panose="020B0604020202020204" pitchFamily="34" charset="0"/>
              </a:rPr>
              <a:t>（ </a:t>
            </a:r>
            <a:r>
              <a:rPr lang="en-US" altLang="zh-CN" sz="2000" dirty="0">
                <a:solidFill>
                  <a:schemeClr val="bg1"/>
                </a:solidFill>
                <a:latin typeface="Arial" panose="020B0604020202020204" pitchFamily="34" charset="0"/>
              </a:rPr>
              <a:t>Consuming</a:t>
            </a:r>
            <a:r>
              <a:rPr lang="zh-CN" altLang="en-US" sz="2000" dirty="0">
                <a:solidFill>
                  <a:schemeClr val="bg1"/>
                </a:solidFill>
                <a:latin typeface="Arial" panose="020B0604020202020204" pitchFamily="34" charset="0"/>
              </a:rPr>
              <a:t> ）</a:t>
            </a:r>
          </a:p>
        </p:txBody>
      </p:sp>
      <p:sp>
        <p:nvSpPr>
          <p:cNvPr id="18" name="文本框 21">
            <a:extLst>
              <a:ext uri="{FF2B5EF4-FFF2-40B4-BE49-F238E27FC236}">
                <a16:creationId xmlns:a16="http://schemas.microsoft.com/office/drawing/2014/main" id="{5157A066-6440-45C0-9BAB-27B6EE9E0774}"/>
              </a:ext>
            </a:extLst>
          </p:cNvPr>
          <p:cNvSpPr txBox="1"/>
          <p:nvPr/>
        </p:nvSpPr>
        <p:spPr>
          <a:xfrm>
            <a:off x="1161144" y="4133327"/>
            <a:ext cx="4830644" cy="182838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altLang="zh-CN" sz="2000" dirty="0">
                <a:solidFill>
                  <a:srgbClr val="060607"/>
                </a:solidFill>
                <a:latin typeface="仿宋" panose="02010609060101010101" pitchFamily="49" charset="-122"/>
                <a:ea typeface="仿宋" panose="02010609060101010101" pitchFamily="49" charset="-122"/>
              </a:rPr>
              <a:t>    </a:t>
            </a:r>
            <a:r>
              <a:rPr lang="zh-CN" altLang="en-US" sz="2000" b="0" i="0" dirty="0">
                <a:solidFill>
                  <a:srgbClr val="060607"/>
                </a:solidFill>
                <a:effectLst/>
                <a:latin typeface="仿宋" panose="02010609060101010101" pitchFamily="49" charset="-122"/>
                <a:ea typeface="仿宋" panose="02010609060101010101" pitchFamily="49" charset="-122"/>
              </a:rPr>
              <a:t>追逐阶段涉及到捕食者与猎物的</a:t>
            </a:r>
            <a:r>
              <a:rPr lang="zh-CN" altLang="en-US" sz="2000" b="1" i="0" dirty="0">
                <a:solidFill>
                  <a:srgbClr val="FF0000"/>
                </a:solidFill>
                <a:effectLst/>
                <a:latin typeface="仿宋" panose="02010609060101010101" pitchFamily="49" charset="-122"/>
                <a:ea typeface="仿宋" panose="02010609060101010101" pitchFamily="49" charset="-122"/>
              </a:rPr>
              <a:t>对抗与博弈</a:t>
            </a:r>
            <a:r>
              <a:rPr lang="zh-CN" altLang="en-US" sz="2000" b="0" i="0" dirty="0">
                <a:solidFill>
                  <a:srgbClr val="060607"/>
                </a:solidFill>
                <a:effectLst/>
                <a:latin typeface="仿宋" panose="02010609060101010101" pitchFamily="49" charset="-122"/>
                <a:ea typeface="仿宋" panose="02010609060101010101" pitchFamily="49" charset="-122"/>
              </a:rPr>
              <a:t>，捕食者必须快速做出决策，调整自己的行动策略以适应猎物的逃跑路径。</a:t>
            </a:r>
            <a:endParaRPr lang="zh-CN" altLang="en-US" sz="2000" dirty="0">
              <a:latin typeface="仿宋" panose="02010609060101010101" pitchFamily="49" charset="-122"/>
              <a:ea typeface="仿宋" panose="02010609060101010101" pitchFamily="49" charset="-122"/>
            </a:endParaRPr>
          </a:p>
        </p:txBody>
      </p:sp>
      <p:pic>
        <p:nvPicPr>
          <p:cNvPr id="4" name="Picture 2">
            <a:extLst>
              <a:ext uri="{FF2B5EF4-FFF2-40B4-BE49-F238E27FC236}">
                <a16:creationId xmlns:a16="http://schemas.microsoft.com/office/drawing/2014/main" id="{79FA59EF-A960-A702-5E02-3FB66EC003B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a:extLst>
              <a:ext uri="{FF2B5EF4-FFF2-40B4-BE49-F238E27FC236}">
                <a16:creationId xmlns:a16="http://schemas.microsoft.com/office/drawing/2014/main" id="{C6D80830-4D21-0799-CC67-86DD89FC8BC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20" name="文本框 19">
            <a:extLst>
              <a:ext uri="{FF2B5EF4-FFF2-40B4-BE49-F238E27FC236}">
                <a16:creationId xmlns:a16="http://schemas.microsoft.com/office/drawing/2014/main" id="{F69D369D-FE5E-25AB-F9F8-F065ACD0E7F9}"/>
              </a:ext>
            </a:extLst>
          </p:cNvPr>
          <p:cNvSpPr txBox="1"/>
          <p:nvPr>
            <p:custDataLst>
              <p:tags r:id="rId3"/>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grpSp>
        <p:nvGrpSpPr>
          <p:cNvPr id="31" name="组合 30">
            <a:extLst>
              <a:ext uri="{FF2B5EF4-FFF2-40B4-BE49-F238E27FC236}">
                <a16:creationId xmlns:a16="http://schemas.microsoft.com/office/drawing/2014/main" id="{3F454A63-1CCF-B2ED-8710-757ADD0469A4}"/>
              </a:ext>
            </a:extLst>
          </p:cNvPr>
          <p:cNvGrpSpPr/>
          <p:nvPr/>
        </p:nvGrpSpPr>
        <p:grpSpPr>
          <a:xfrm>
            <a:off x="0" y="1"/>
            <a:ext cx="12192000" cy="668096"/>
            <a:chOff x="0" y="-13027"/>
            <a:chExt cx="12192000" cy="576731"/>
          </a:xfrm>
        </p:grpSpPr>
        <p:sp>
          <p:nvSpPr>
            <p:cNvPr id="32" name="矩形 31">
              <a:extLst>
                <a:ext uri="{FF2B5EF4-FFF2-40B4-BE49-F238E27FC236}">
                  <a16:creationId xmlns:a16="http://schemas.microsoft.com/office/drawing/2014/main" id="{CE346738-A77B-6A9A-0FB4-3EFE5CC085F4}"/>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3" name="文本框 32">
              <a:extLst>
                <a:ext uri="{FF2B5EF4-FFF2-40B4-BE49-F238E27FC236}">
                  <a16:creationId xmlns:a16="http://schemas.microsoft.com/office/drawing/2014/main" id="{A52DDFE0-FE6B-B36E-DC5B-3FB3617D86F9}"/>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b="1" dirty="0">
                  <a:solidFill>
                    <a:schemeClr val="bg1"/>
                  </a:solidFill>
                  <a:latin typeface="黑体" panose="02010609060101010101" pitchFamily="49" charset="-122"/>
                  <a:ea typeface="黑体" panose="02010609060101010101" pitchFamily="49" charset="-122"/>
                </a:rPr>
                <a:t>研究背景</a:t>
              </a:r>
            </a:p>
          </p:txBody>
        </p:sp>
        <p:sp>
          <p:nvSpPr>
            <p:cNvPr id="34" name="文本框 33">
              <a:extLst>
                <a:ext uri="{FF2B5EF4-FFF2-40B4-BE49-F238E27FC236}">
                  <a16:creationId xmlns:a16="http://schemas.microsoft.com/office/drawing/2014/main" id="{8EDADEF1-B0F2-A5FD-3057-51E9FC6C3518}"/>
                </a:ext>
              </a:extLst>
            </p:cNvPr>
            <p:cNvSpPr txBox="1"/>
            <p:nvPr/>
          </p:nvSpPr>
          <p:spPr>
            <a:xfrm>
              <a:off x="3526188" y="75284"/>
              <a:ext cx="1916685"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科学问题</a:t>
              </a:r>
            </a:p>
          </p:txBody>
        </p:sp>
        <p:sp>
          <p:nvSpPr>
            <p:cNvPr id="35" name="文本框 34">
              <a:extLst>
                <a:ext uri="{FF2B5EF4-FFF2-40B4-BE49-F238E27FC236}">
                  <a16:creationId xmlns:a16="http://schemas.microsoft.com/office/drawing/2014/main" id="{FC734141-AA68-9D85-2737-E99EEB7901BC}"/>
                </a:ext>
              </a:extLst>
            </p:cNvPr>
            <p:cNvSpPr txBox="1"/>
            <p:nvPr/>
          </p:nvSpPr>
          <p:spPr>
            <a:xfrm>
              <a:off x="6285327" y="71728"/>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研究方法</a:t>
              </a:r>
            </a:p>
          </p:txBody>
        </p:sp>
        <p:sp>
          <p:nvSpPr>
            <p:cNvPr id="36" name="文本框 35">
              <a:extLst>
                <a:ext uri="{FF2B5EF4-FFF2-40B4-BE49-F238E27FC236}">
                  <a16:creationId xmlns:a16="http://schemas.microsoft.com/office/drawing/2014/main" id="{DDE1126E-F06E-34DC-E52E-7D2F196E28B9}"/>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现有研究结果</a:t>
              </a:r>
            </a:p>
          </p:txBody>
        </p:sp>
      </p:grpSp>
      <p:sp>
        <p:nvSpPr>
          <p:cNvPr id="21" name="文本框 20">
            <a:extLst>
              <a:ext uri="{FF2B5EF4-FFF2-40B4-BE49-F238E27FC236}">
                <a16:creationId xmlns:a16="http://schemas.microsoft.com/office/drawing/2014/main" id="{F1B633C5-85DC-8806-0152-2C75178219F8}"/>
              </a:ext>
            </a:extLst>
          </p:cNvPr>
          <p:cNvSpPr txBox="1"/>
          <p:nvPr/>
        </p:nvSpPr>
        <p:spPr>
          <a:xfrm>
            <a:off x="6406479" y="777909"/>
            <a:ext cx="3541236" cy="943528"/>
          </a:xfrm>
          <a:prstGeom prst="rect">
            <a:avLst/>
          </a:prstGeom>
          <a:noFill/>
        </p:spPr>
        <p:txBody>
          <a:bodyPr wrap="square" rtlCol="0">
            <a:spAutoFit/>
          </a:bodyPr>
          <a:lstStyle/>
          <a:p>
            <a:pPr>
              <a:lnSpc>
                <a:spcPct val="150000"/>
              </a:lnSpc>
            </a:pPr>
            <a:r>
              <a:rPr lang="zh-CN" altLang="en-US" sz="2000" dirty="0">
                <a:solidFill>
                  <a:srgbClr val="060607"/>
                </a:solidFill>
                <a:latin typeface="仿宋" panose="02010609060101010101" pitchFamily="49" charset="-122"/>
                <a:ea typeface="仿宋" panose="02010609060101010101" pitchFamily="49" charset="-122"/>
              </a:rPr>
              <a:t>小鼠识别猎物后，开始主动追踪并接近猎物的动态过程。</a:t>
            </a:r>
          </a:p>
        </p:txBody>
      </p:sp>
      <p:sp>
        <p:nvSpPr>
          <p:cNvPr id="24" name="文本框 23">
            <a:extLst>
              <a:ext uri="{FF2B5EF4-FFF2-40B4-BE49-F238E27FC236}">
                <a16:creationId xmlns:a16="http://schemas.microsoft.com/office/drawing/2014/main" id="{CFA41F82-A648-0AF7-15C9-B0BC4D00932F}"/>
              </a:ext>
            </a:extLst>
          </p:cNvPr>
          <p:cNvSpPr txBox="1"/>
          <p:nvPr/>
        </p:nvSpPr>
        <p:spPr>
          <a:xfrm>
            <a:off x="7795507" y="5540099"/>
            <a:ext cx="5050971" cy="36933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solidFill>
                  <a:srgbClr val="060607"/>
                </a:solidFill>
                <a:latin typeface="-apple-system"/>
              </a:rPr>
              <a:t>Wang J. et al.,  Exp Biol. 2024</a:t>
            </a:r>
            <a:endParaRPr lang="zh-CN" altLang="en-US" dirty="0">
              <a:solidFill>
                <a:srgbClr val="060607"/>
              </a:solidFill>
              <a:latin typeface="-apple-system"/>
            </a:endParaRPr>
          </a:p>
        </p:txBody>
      </p:sp>
      <p:sp>
        <p:nvSpPr>
          <p:cNvPr id="2" name="文本框 1">
            <a:extLst>
              <a:ext uri="{FF2B5EF4-FFF2-40B4-BE49-F238E27FC236}">
                <a16:creationId xmlns:a16="http://schemas.microsoft.com/office/drawing/2014/main" id="{E5B10076-3215-44C4-24A1-6B6BCC8FAEF6}"/>
              </a:ext>
            </a:extLst>
          </p:cNvPr>
          <p:cNvSpPr txBox="1"/>
          <p:nvPr/>
        </p:nvSpPr>
        <p:spPr>
          <a:xfrm>
            <a:off x="7795506" y="5961713"/>
            <a:ext cx="5050971" cy="36933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solidFill>
                  <a:srgbClr val="060607"/>
                </a:solidFill>
                <a:latin typeface="-apple-system"/>
              </a:rPr>
              <a:t>Zhang, Y. et al., J </a:t>
            </a:r>
            <a:r>
              <a:rPr lang="en-US" altLang="zh-CN" dirty="0" err="1">
                <a:solidFill>
                  <a:srgbClr val="060607"/>
                </a:solidFill>
                <a:latin typeface="-apple-system"/>
              </a:rPr>
              <a:t>Neurosci</a:t>
            </a:r>
            <a:r>
              <a:rPr lang="en-US" altLang="zh-CN" dirty="0">
                <a:solidFill>
                  <a:srgbClr val="060607"/>
                </a:solidFill>
                <a:latin typeface="-apple-system"/>
              </a:rPr>
              <a:t>. Methods.2024</a:t>
            </a:r>
            <a:endParaRPr lang="zh-CN" altLang="en-US" dirty="0">
              <a:solidFill>
                <a:srgbClr val="060607"/>
              </a:solidFill>
              <a:latin typeface="-apple-system"/>
            </a:endParaRPr>
          </a:p>
        </p:txBody>
      </p:sp>
    </p:spTree>
    <p:extLst>
      <p:ext uri="{BB962C8B-B14F-4D97-AF65-F5344CB8AC3E}">
        <p14:creationId xmlns:p14="http://schemas.microsoft.com/office/powerpoint/2010/main" val="20045073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B6E40-AF16-8EBF-9A0A-CAB5F88CB1B2}"/>
            </a:ext>
          </a:extLst>
        </p:cNvPr>
        <p:cNvGrpSpPr/>
        <p:nvPr/>
      </p:nvGrpSpPr>
      <p:grpSpPr>
        <a:xfrm>
          <a:off x="0" y="0"/>
          <a:ext cx="0" cy="0"/>
          <a:chOff x="0" y="0"/>
          <a:chExt cx="0" cy="0"/>
        </a:xfrm>
      </p:grpSpPr>
      <p:sp>
        <p:nvSpPr>
          <p:cNvPr id="11" name="灯片编号占位符 10">
            <a:extLst>
              <a:ext uri="{FF2B5EF4-FFF2-40B4-BE49-F238E27FC236}">
                <a16:creationId xmlns:a16="http://schemas.microsoft.com/office/drawing/2014/main" id="{5EEFA23A-9A16-4BC1-2C9F-D28404CEC630}"/>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8</a:t>
            </a:fld>
            <a:endParaRPr lang="zh-CN" altLang="en-US" sz="1400">
              <a:solidFill>
                <a:schemeClr val="tx1"/>
              </a:solidFill>
              <a:latin typeface="Times New Roman" panose="02020603050405020304" charset="0"/>
              <a:cs typeface="Times New Roman" panose="02020603050405020304" charset="0"/>
            </a:endParaRPr>
          </a:p>
        </p:txBody>
      </p:sp>
      <p:sp>
        <p:nvSpPr>
          <p:cNvPr id="4" name="文本框 3">
            <a:extLst>
              <a:ext uri="{FF2B5EF4-FFF2-40B4-BE49-F238E27FC236}">
                <a16:creationId xmlns:a16="http://schemas.microsoft.com/office/drawing/2014/main" id="{70C89352-D18C-5623-760E-EC46F3CB4F90}"/>
              </a:ext>
            </a:extLst>
          </p:cNvPr>
          <p:cNvSpPr txBox="1"/>
          <p:nvPr>
            <p:custDataLst>
              <p:tags r:id="rId1"/>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科学问题</a:t>
            </a:r>
          </a:p>
        </p:txBody>
      </p:sp>
      <p:pic>
        <p:nvPicPr>
          <p:cNvPr id="22" name="Picture 2">
            <a:extLst>
              <a:ext uri="{FF2B5EF4-FFF2-40B4-BE49-F238E27FC236}">
                <a16:creationId xmlns:a16="http://schemas.microsoft.com/office/drawing/2014/main" id="{F4AE40B3-6AC3-6877-AD5B-31A9AB221A2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4193BDDC-E1FC-EDDA-C26A-78EF02E677E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A7F2CEBE-24AB-561A-D30C-C9F3C63FB6EF}"/>
              </a:ext>
            </a:extLst>
          </p:cNvPr>
          <p:cNvSpPr txBox="1"/>
          <p:nvPr>
            <p:custDataLst>
              <p:tags r:id="rId2"/>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pic>
        <p:nvPicPr>
          <p:cNvPr id="7" name="Picture 2">
            <a:extLst>
              <a:ext uri="{FF2B5EF4-FFF2-40B4-BE49-F238E27FC236}">
                <a16:creationId xmlns:a16="http://schemas.microsoft.com/office/drawing/2014/main" id="{C3BA47C1-0C11-3E9C-2678-640026C05F3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5BE0A298-9E9B-507E-70D8-201DD200E87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BAE14C30-3762-543E-54DB-7666B120CCE2}"/>
              </a:ext>
            </a:extLst>
          </p:cNvPr>
          <p:cNvSpPr txBox="1"/>
          <p:nvPr>
            <p:custDataLst>
              <p:tags r:id="rId3"/>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sp>
        <p:nvSpPr>
          <p:cNvPr id="20" name="文本框 19">
            <a:extLst>
              <a:ext uri="{FF2B5EF4-FFF2-40B4-BE49-F238E27FC236}">
                <a16:creationId xmlns:a16="http://schemas.microsoft.com/office/drawing/2014/main" id="{150DAE5E-F040-0EC2-F6D2-FEA17136837E}"/>
              </a:ext>
            </a:extLst>
          </p:cNvPr>
          <p:cNvSpPr txBox="1"/>
          <p:nvPr>
            <p:custDataLst>
              <p:tags r:id="rId4"/>
            </p:custDataLst>
          </p:nvPr>
        </p:nvSpPr>
        <p:spPr>
          <a:xfrm>
            <a:off x="440689" y="882284"/>
            <a:ext cx="7773672" cy="507365"/>
          </a:xfrm>
          <a:prstGeom prst="rect">
            <a:avLst/>
          </a:prstGeom>
          <a:noFill/>
        </p:spPr>
        <p:txBody>
          <a:bodyPr wrap="square" rtlCol="0" anchor="t">
            <a:noAutofit/>
          </a:bodyPr>
          <a:lstStyle/>
          <a:p>
            <a:pPr marL="342900" indent="-342900" algn="l">
              <a:lnSpc>
                <a:spcPct val="100000"/>
              </a:lnSpc>
              <a:buFont typeface="Wingdings" panose="05000000000000000000" charset="0"/>
              <a:buChar char="Ø"/>
            </a:pPr>
            <a:r>
              <a:rPr lang="zh-CN" altLang="en-US" sz="2800" dirty="0">
                <a:solidFill>
                  <a:srgbClr val="002060"/>
                </a:solidFill>
                <a:latin typeface="黑体" panose="02010609060101010101" charset="-122"/>
                <a:ea typeface="黑体" panose="02010609060101010101" charset="-122"/>
                <a:cs typeface="宋体" panose="02010600030101010101" pitchFamily="2" charset="-122"/>
                <a:sym typeface="+mn-ea"/>
              </a:rPr>
              <a:t>科学问题</a:t>
            </a:r>
          </a:p>
        </p:txBody>
      </p:sp>
      <p:pic>
        <p:nvPicPr>
          <p:cNvPr id="21" name="155-1">
            <a:hlinkClick r:id="" action="ppaction://media"/>
            <a:extLst>
              <a:ext uri="{FF2B5EF4-FFF2-40B4-BE49-F238E27FC236}">
                <a16:creationId xmlns:a16="http://schemas.microsoft.com/office/drawing/2014/main" id="{C19FB6B5-40A2-669A-D638-D587F5367DD8}"/>
              </a:ext>
            </a:extLst>
          </p:cNvPr>
          <p:cNvPicPr>
            <a:picLocks noChangeAspect="1"/>
          </p:cNvPicPr>
          <p:nvPr>
            <a:videoFile r:link="rId6"/>
            <p:extLst>
              <p:ext uri="{DAA4B4D4-6D71-4841-9C94-3DE7FCFB9230}">
                <p14:media xmlns:p14="http://schemas.microsoft.com/office/powerpoint/2010/main" r:embed="rId5"/>
              </p:ext>
            </p:extLst>
          </p:nvPr>
        </p:nvPicPr>
        <p:blipFill>
          <a:blip r:embed="rId10"/>
          <a:stretch>
            <a:fillRect/>
          </a:stretch>
        </p:blipFill>
        <p:spPr>
          <a:xfrm>
            <a:off x="3357393" y="1223519"/>
            <a:ext cx="5477211" cy="4161272"/>
          </a:xfrm>
          <a:prstGeom prst="rect">
            <a:avLst/>
          </a:prstGeom>
        </p:spPr>
      </p:pic>
      <p:grpSp>
        <p:nvGrpSpPr>
          <p:cNvPr id="24" name="组合 23">
            <a:extLst>
              <a:ext uri="{FF2B5EF4-FFF2-40B4-BE49-F238E27FC236}">
                <a16:creationId xmlns:a16="http://schemas.microsoft.com/office/drawing/2014/main" id="{996C6F6A-5E54-A7D8-0662-B88134D4162F}"/>
              </a:ext>
            </a:extLst>
          </p:cNvPr>
          <p:cNvGrpSpPr/>
          <p:nvPr/>
        </p:nvGrpSpPr>
        <p:grpSpPr>
          <a:xfrm>
            <a:off x="0" y="1"/>
            <a:ext cx="12192000" cy="668096"/>
            <a:chOff x="0" y="-13027"/>
            <a:chExt cx="12192000" cy="576731"/>
          </a:xfrm>
        </p:grpSpPr>
        <p:sp>
          <p:nvSpPr>
            <p:cNvPr id="25" name="矩形 24">
              <a:extLst>
                <a:ext uri="{FF2B5EF4-FFF2-40B4-BE49-F238E27FC236}">
                  <a16:creationId xmlns:a16="http://schemas.microsoft.com/office/drawing/2014/main" id="{B0E3EA58-DD02-6D1E-DCF3-766027C93604}"/>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6" name="文本框 25">
              <a:extLst>
                <a:ext uri="{FF2B5EF4-FFF2-40B4-BE49-F238E27FC236}">
                  <a16:creationId xmlns:a16="http://schemas.microsoft.com/office/drawing/2014/main" id="{4D3BFA9B-E640-196A-596E-D94B82823212}"/>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研究背景</a:t>
              </a:r>
            </a:p>
          </p:txBody>
        </p:sp>
        <p:sp>
          <p:nvSpPr>
            <p:cNvPr id="27" name="文本框 26">
              <a:extLst>
                <a:ext uri="{FF2B5EF4-FFF2-40B4-BE49-F238E27FC236}">
                  <a16:creationId xmlns:a16="http://schemas.microsoft.com/office/drawing/2014/main" id="{FA258A79-E88B-B509-DEFB-0328D1B4D5E2}"/>
                </a:ext>
              </a:extLst>
            </p:cNvPr>
            <p:cNvSpPr txBox="1"/>
            <p:nvPr/>
          </p:nvSpPr>
          <p:spPr>
            <a:xfrm>
              <a:off x="3526188" y="75284"/>
              <a:ext cx="1916685"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b="1" dirty="0">
                  <a:solidFill>
                    <a:schemeClr val="bg1"/>
                  </a:solidFill>
                  <a:latin typeface="黑体" panose="02010609060101010101" pitchFamily="49" charset="-122"/>
                  <a:ea typeface="黑体" panose="02010609060101010101" pitchFamily="49" charset="-122"/>
                </a:rPr>
                <a:t>科学问题</a:t>
              </a:r>
            </a:p>
          </p:txBody>
        </p:sp>
        <p:sp>
          <p:nvSpPr>
            <p:cNvPr id="28" name="文本框 27">
              <a:extLst>
                <a:ext uri="{FF2B5EF4-FFF2-40B4-BE49-F238E27FC236}">
                  <a16:creationId xmlns:a16="http://schemas.microsoft.com/office/drawing/2014/main" id="{944144AE-1487-1617-2BC5-E81E40F5E4D1}"/>
                </a:ext>
              </a:extLst>
            </p:cNvPr>
            <p:cNvSpPr txBox="1"/>
            <p:nvPr/>
          </p:nvSpPr>
          <p:spPr>
            <a:xfrm>
              <a:off x="6285327" y="71728"/>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研究方法</a:t>
              </a:r>
            </a:p>
          </p:txBody>
        </p:sp>
        <p:sp>
          <p:nvSpPr>
            <p:cNvPr id="29" name="文本框 28">
              <a:extLst>
                <a:ext uri="{FF2B5EF4-FFF2-40B4-BE49-F238E27FC236}">
                  <a16:creationId xmlns:a16="http://schemas.microsoft.com/office/drawing/2014/main" id="{F63CEBFC-01F8-DF54-5176-393A0F003FCC}"/>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现有研究结果</a:t>
              </a:r>
            </a:p>
          </p:txBody>
        </p:sp>
      </p:grpSp>
      <p:sp>
        <p:nvSpPr>
          <p:cNvPr id="6" name="文本框 5">
            <a:extLst>
              <a:ext uri="{FF2B5EF4-FFF2-40B4-BE49-F238E27FC236}">
                <a16:creationId xmlns:a16="http://schemas.microsoft.com/office/drawing/2014/main" id="{E3938B4F-D18B-D900-CBF9-9F63367ED230}"/>
              </a:ext>
            </a:extLst>
          </p:cNvPr>
          <p:cNvSpPr txBox="1"/>
          <p:nvPr/>
        </p:nvSpPr>
        <p:spPr>
          <a:xfrm>
            <a:off x="756313" y="5384791"/>
            <a:ext cx="10679373" cy="1137812"/>
          </a:xfrm>
          <a:prstGeom prst="rect">
            <a:avLst/>
          </a:prstGeom>
          <a:noFill/>
        </p:spPr>
        <p:txBody>
          <a:bodyPr wrap="square" rtlCol="0">
            <a:spAutoFit/>
          </a:bodyPr>
          <a:lstStyle/>
          <a:p>
            <a:pPr>
              <a:lnSpc>
                <a:spcPct val="150000"/>
              </a:lnSpc>
            </a:pPr>
            <a:r>
              <a:rPr lang="en-US" altLang="zh-CN" sz="2400" dirty="0">
                <a:latin typeface="仿宋" panose="02010609060101010101" pitchFamily="49" charset="-122"/>
                <a:ea typeface="仿宋" panose="02010609060101010101" pitchFamily="49" charset="-122"/>
                <a:cs typeface="Times New Roman" panose="02020603050405020304" charset="0"/>
              </a:rPr>
              <a:t>    </a:t>
            </a:r>
            <a:r>
              <a:rPr lang="zh-CN" altLang="en-US" sz="2400" dirty="0">
                <a:latin typeface="仿宋" panose="02010609060101010101" pitchFamily="49" charset="-122"/>
                <a:ea typeface="仿宋" panose="02010609060101010101" pitchFamily="49" charset="-122"/>
                <a:cs typeface="Times New Roman" panose="02020603050405020304" charset="0"/>
              </a:rPr>
              <a:t>能否通过深度学习的方式实现</a:t>
            </a:r>
            <a:r>
              <a:rPr lang="zh-CN" altLang="en-US" sz="2400" dirty="0">
                <a:solidFill>
                  <a:srgbClr val="FF0000"/>
                </a:solidFill>
                <a:latin typeface="仿宋" panose="02010609060101010101" pitchFamily="49" charset="-122"/>
                <a:ea typeface="仿宋" panose="02010609060101010101" pitchFamily="49" charset="-122"/>
                <a:cs typeface="Times New Roman" panose="02020603050405020304" charset="0"/>
              </a:rPr>
              <a:t>实时自动化</a:t>
            </a:r>
            <a:r>
              <a:rPr lang="zh-CN" altLang="en-US" sz="2400" dirty="0">
                <a:latin typeface="仿宋" panose="02010609060101010101" pitchFamily="49" charset="-122"/>
                <a:ea typeface="仿宋" panose="02010609060101010101" pitchFamily="49" charset="-122"/>
                <a:cs typeface="Times New Roman" panose="02020603050405020304" charset="0"/>
              </a:rPr>
              <a:t>的识别小鼠在捕食行为中的过程以及</a:t>
            </a:r>
            <a:r>
              <a:rPr lang="zh-CN" altLang="en-US" sz="2400" dirty="0">
                <a:solidFill>
                  <a:srgbClr val="FF0000"/>
                </a:solidFill>
                <a:latin typeface="仿宋" panose="02010609060101010101" pitchFamily="49" charset="-122"/>
                <a:ea typeface="仿宋" panose="02010609060101010101" pitchFamily="49" charset="-122"/>
                <a:cs typeface="Times New Roman" panose="02020603050405020304" charset="0"/>
              </a:rPr>
              <a:t>预测</a:t>
            </a:r>
            <a:r>
              <a:rPr lang="zh-CN" altLang="en-US" sz="2400" dirty="0">
                <a:latin typeface="仿宋" panose="02010609060101010101" pitchFamily="49" charset="-122"/>
                <a:ea typeface="仿宋" panose="02010609060101010101" pitchFamily="49" charset="-122"/>
                <a:cs typeface="Times New Roman" panose="02020603050405020304" charset="0"/>
              </a:rPr>
              <a:t>出后续的行动轨迹？</a:t>
            </a:r>
            <a:endParaRPr lang="zh-CN" altLang="en-US" sz="2400" dirty="0"/>
          </a:p>
        </p:txBody>
      </p:sp>
    </p:spTree>
    <p:extLst>
      <p:ext uri="{BB962C8B-B14F-4D97-AF65-F5344CB8AC3E}">
        <p14:creationId xmlns:p14="http://schemas.microsoft.com/office/powerpoint/2010/main" val="9361206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9643"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21"/>
                </p:tgtEl>
              </p:cMediaNode>
            </p:video>
            <p:seq concurrent="1" nextAc="seek">
              <p:cTn id="8" restart="whenNotActive" fill="hold" evtFilter="cancelBubble" nodeType="interactiveSeq">
                <p:stCondLst>
                  <p:cond evt="onClick" delay="0">
                    <p:tgtEl>
                      <p:spTgt spid="2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1"/>
                                        </p:tgtEl>
                                      </p:cBhvr>
                                    </p:cmd>
                                  </p:childTnLst>
                                </p:cTn>
                              </p:par>
                            </p:childTnLst>
                          </p:cTn>
                        </p:par>
                      </p:childTnLst>
                    </p:cTn>
                  </p:par>
                </p:childTnLst>
              </p:cTn>
              <p:nextCondLst>
                <p:cond evt="onClick" delay="0">
                  <p:tgtEl>
                    <p:spTgt spid="21"/>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3E3F50-5D39-4C54-32BB-947F80A1EF07}"/>
            </a:ext>
          </a:extLst>
        </p:cNvPr>
        <p:cNvGrpSpPr/>
        <p:nvPr/>
      </p:nvGrpSpPr>
      <p:grpSpPr>
        <a:xfrm>
          <a:off x="0" y="0"/>
          <a:ext cx="0" cy="0"/>
          <a:chOff x="0" y="0"/>
          <a:chExt cx="0" cy="0"/>
        </a:xfrm>
      </p:grpSpPr>
      <p:sp>
        <p:nvSpPr>
          <p:cNvPr id="11" name="灯片编号占位符 10">
            <a:extLst>
              <a:ext uri="{FF2B5EF4-FFF2-40B4-BE49-F238E27FC236}">
                <a16:creationId xmlns:a16="http://schemas.microsoft.com/office/drawing/2014/main" id="{5C0FDF30-9871-4128-EB94-32DF202184E2}"/>
              </a:ext>
            </a:extLst>
          </p:cNvPr>
          <p:cNvSpPr>
            <a:spLocks noGrp="1"/>
          </p:cNvSpPr>
          <p:nvPr>
            <p:ph type="sldNum" sz="quarter" idx="12"/>
          </p:nvPr>
        </p:nvSpPr>
        <p:spPr>
          <a:xfrm>
            <a:off x="9492280" y="6541095"/>
            <a:ext cx="2700000" cy="316800"/>
          </a:xfrm>
        </p:spPr>
        <p:txBody>
          <a:bodyPr/>
          <a:lstStyle/>
          <a:p>
            <a:fld id="{49AE70B2-8BF9-45C0-BB95-33D1B9D3A854}" type="slidenum">
              <a:rPr lang="zh-CN" altLang="en-US" sz="1400" smtClean="0">
                <a:solidFill>
                  <a:schemeClr val="tx1"/>
                </a:solidFill>
                <a:latin typeface="Times New Roman" panose="02020603050405020304" charset="0"/>
                <a:cs typeface="Times New Roman" panose="02020603050405020304" charset="0"/>
              </a:rPr>
              <a:t>9</a:t>
            </a:fld>
            <a:endParaRPr lang="zh-CN" altLang="en-US" sz="1400">
              <a:solidFill>
                <a:schemeClr val="tx1"/>
              </a:solidFill>
              <a:latin typeface="Times New Roman" panose="02020603050405020304" charset="0"/>
              <a:cs typeface="Times New Roman" panose="02020603050405020304" charset="0"/>
            </a:endParaRPr>
          </a:p>
        </p:txBody>
      </p:sp>
      <p:sp>
        <p:nvSpPr>
          <p:cNvPr id="4" name="文本框 3">
            <a:extLst>
              <a:ext uri="{FF2B5EF4-FFF2-40B4-BE49-F238E27FC236}">
                <a16:creationId xmlns:a16="http://schemas.microsoft.com/office/drawing/2014/main" id="{5A60FB4E-DAE6-2A44-8746-C94BC1C2DB9E}"/>
              </a:ext>
            </a:extLst>
          </p:cNvPr>
          <p:cNvSpPr txBox="1"/>
          <p:nvPr>
            <p:custDataLst>
              <p:tags r:id="rId1"/>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科学问题</a:t>
            </a:r>
          </a:p>
        </p:txBody>
      </p:sp>
      <p:pic>
        <p:nvPicPr>
          <p:cNvPr id="22" name="Picture 2">
            <a:extLst>
              <a:ext uri="{FF2B5EF4-FFF2-40B4-BE49-F238E27FC236}">
                <a16:creationId xmlns:a16="http://schemas.microsoft.com/office/drawing/2014/main" id="{05A99B47-5B8B-42E3-B5B4-B7D68C732FA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4">
            <a:extLst>
              <a:ext uri="{FF2B5EF4-FFF2-40B4-BE49-F238E27FC236}">
                <a16:creationId xmlns:a16="http://schemas.microsoft.com/office/drawing/2014/main" id="{B72905B5-1000-9EC7-548A-81E39A95475C}"/>
              </a:ext>
            </a:extLst>
          </p:cNvPr>
          <p:cNvSpPr txBox="1">
            <a:spLocks noChangeArrowheads="1"/>
          </p:cNvSpPr>
          <p:nvPr>
            <p:custDataLst>
              <p:tags r:id="rId2"/>
            </p:custDataLst>
          </p:nvPr>
        </p:nvSpPr>
        <p:spPr bwMode="auto">
          <a:xfrm>
            <a:off x="470497" y="813097"/>
            <a:ext cx="2656840" cy="1097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nSpc>
                <a:spcPct val="200000"/>
              </a:lnSpc>
            </a:pPr>
            <a:r>
              <a:rPr lang="zh-CN" altLang="en-US" sz="3200" b="1" dirty="0">
                <a:solidFill>
                  <a:srgbClr val="002060"/>
                </a:solidFill>
                <a:latin typeface="+mn-ea"/>
                <a:ea typeface="+mn-ea"/>
                <a:cs typeface="Times New Roman" panose="02020603050405020304" charset="0"/>
              </a:rPr>
              <a:t>研究目的</a:t>
            </a:r>
            <a:endParaRPr lang="en-US" altLang="zh-CN" sz="3200" b="1" dirty="0">
              <a:solidFill>
                <a:srgbClr val="002060"/>
              </a:solidFill>
              <a:latin typeface="+mn-ea"/>
              <a:ea typeface="+mn-ea"/>
              <a:cs typeface="Times New Roman" panose="02020603050405020304" charset="0"/>
            </a:endParaRPr>
          </a:p>
        </p:txBody>
      </p:sp>
      <p:sp>
        <p:nvSpPr>
          <p:cNvPr id="5" name="文本框 4">
            <a:extLst>
              <a:ext uri="{FF2B5EF4-FFF2-40B4-BE49-F238E27FC236}">
                <a16:creationId xmlns:a16="http://schemas.microsoft.com/office/drawing/2014/main" id="{CE3591C9-F8C7-2133-3B9C-0BEE85273263}"/>
              </a:ext>
            </a:extLst>
          </p:cNvPr>
          <p:cNvSpPr txBox="1">
            <a:spLocks noChangeArrowheads="1"/>
          </p:cNvSpPr>
          <p:nvPr>
            <p:custDataLst>
              <p:tags r:id="rId3"/>
            </p:custDataLst>
          </p:nvPr>
        </p:nvSpPr>
        <p:spPr bwMode="auto">
          <a:xfrm>
            <a:off x="470497" y="2808670"/>
            <a:ext cx="2656840" cy="497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nSpc>
                <a:spcPct val="200000"/>
              </a:lnSpc>
            </a:pPr>
            <a:r>
              <a:rPr lang="zh-CN" altLang="en-US" sz="3200" b="1" dirty="0">
                <a:solidFill>
                  <a:srgbClr val="002060"/>
                </a:solidFill>
                <a:latin typeface="+mn-ea"/>
                <a:ea typeface="+mn-ea"/>
                <a:cs typeface="Times New Roman" panose="02020603050405020304" charset="0"/>
                <a:sym typeface="Arial" panose="020B0604020202020204"/>
              </a:rPr>
              <a:t>研究意义</a:t>
            </a:r>
          </a:p>
        </p:txBody>
      </p:sp>
      <p:sp>
        <p:nvSpPr>
          <p:cNvPr id="7" name="文本框 6">
            <a:extLst>
              <a:ext uri="{FF2B5EF4-FFF2-40B4-BE49-F238E27FC236}">
                <a16:creationId xmlns:a16="http://schemas.microsoft.com/office/drawing/2014/main" id="{ECB63FFE-E31C-4CFE-75AC-AD48D9900691}"/>
              </a:ext>
            </a:extLst>
          </p:cNvPr>
          <p:cNvSpPr txBox="1"/>
          <p:nvPr/>
        </p:nvSpPr>
        <p:spPr>
          <a:xfrm>
            <a:off x="1092200" y="1750694"/>
            <a:ext cx="10062135" cy="1678305"/>
          </a:xfrm>
          <a:prstGeom prst="rect">
            <a:avLst/>
          </a:prstGeom>
        </p:spPr>
        <p:txBody>
          <a:bodyPr>
            <a:noAutofit/>
            <a:extLst>
              <a:ext uri="{4A0BC546-FE56-4ADE-93B0-CB8AF2F6F144}">
                <wpsdc:textFrameExt xmlns:wpsdc="http://www.wps.cn/officeDocument/2022/drawingmlCustomData" xmlns="" type="text"/>
              </a:ext>
            </a:extLst>
          </a:bodyPr>
          <a:lstStyle/>
          <a:p>
            <a:pPr algn="just">
              <a:lnSpc>
                <a:spcPct val="150000"/>
              </a:lnSpc>
            </a:pPr>
            <a:r>
              <a:rPr lang="en-US" altLang="zh-CN" sz="2400" dirty="0">
                <a:latin typeface="楷体" panose="02010609060101010101" charset="-122"/>
                <a:ea typeface="楷体" panose="02010609060101010101" charset="-122"/>
              </a:rPr>
              <a:t>     </a:t>
            </a:r>
            <a:r>
              <a:rPr lang="zh-CN" altLang="en-US" sz="2400" dirty="0">
                <a:latin typeface="仿宋" panose="02010609060101010101" pitchFamily="49" charset="-122"/>
                <a:ea typeface="仿宋" panose="02010609060101010101" pitchFamily="49" charset="-122"/>
                <a:cs typeface="Times New Roman" panose="02020603050405020304" charset="0"/>
              </a:rPr>
              <a:t>建立一套实现</a:t>
            </a:r>
            <a:r>
              <a:rPr lang="zh-CN" altLang="en-US" sz="2400" b="1" dirty="0">
                <a:solidFill>
                  <a:srgbClr val="FF0000"/>
                </a:solidFill>
                <a:latin typeface="仿宋" panose="02010609060101010101" pitchFamily="49" charset="-122"/>
                <a:ea typeface="仿宋" panose="02010609060101010101" pitchFamily="49" charset="-122"/>
                <a:cs typeface="Times New Roman" panose="02020603050405020304" charset="0"/>
              </a:rPr>
              <a:t>实时自动化</a:t>
            </a:r>
            <a:r>
              <a:rPr lang="zh-CN" altLang="en-US" sz="2400" dirty="0">
                <a:latin typeface="仿宋" panose="02010609060101010101" pitchFamily="49" charset="-122"/>
                <a:ea typeface="仿宋" panose="02010609060101010101" pitchFamily="49" charset="-122"/>
                <a:cs typeface="Times New Roman" panose="02020603050405020304" charset="0"/>
              </a:rPr>
              <a:t>的</a:t>
            </a:r>
            <a:r>
              <a:rPr lang="zh-CN" altLang="en-US" sz="2400" b="1" dirty="0">
                <a:solidFill>
                  <a:srgbClr val="FF0000"/>
                </a:solidFill>
                <a:latin typeface="仿宋" panose="02010609060101010101" pitchFamily="49" charset="-122"/>
                <a:ea typeface="仿宋" panose="02010609060101010101" pitchFamily="49" charset="-122"/>
                <a:cs typeface="Times New Roman" panose="02020603050405020304" charset="0"/>
              </a:rPr>
              <a:t>识别</a:t>
            </a:r>
            <a:r>
              <a:rPr lang="zh-CN" altLang="en-US" sz="2400" dirty="0">
                <a:latin typeface="仿宋" panose="02010609060101010101" pitchFamily="49" charset="-122"/>
                <a:ea typeface="仿宋" panose="02010609060101010101" pitchFamily="49" charset="-122"/>
                <a:cs typeface="Times New Roman" panose="02020603050405020304" charset="0"/>
              </a:rPr>
              <a:t>小鼠在捕食行为中的过程以及</a:t>
            </a:r>
            <a:r>
              <a:rPr lang="zh-CN" altLang="en-US" sz="2400" b="1" dirty="0">
                <a:solidFill>
                  <a:srgbClr val="FF0000"/>
                </a:solidFill>
                <a:latin typeface="仿宋" panose="02010609060101010101" pitchFamily="49" charset="-122"/>
                <a:ea typeface="仿宋" panose="02010609060101010101" pitchFamily="49" charset="-122"/>
                <a:cs typeface="Times New Roman" panose="02020603050405020304" charset="0"/>
              </a:rPr>
              <a:t>预测</a:t>
            </a:r>
            <a:r>
              <a:rPr lang="zh-CN" altLang="en-US" sz="2400" dirty="0">
                <a:latin typeface="仿宋" panose="02010609060101010101" pitchFamily="49" charset="-122"/>
                <a:ea typeface="仿宋" panose="02010609060101010101" pitchFamily="49" charset="-122"/>
                <a:cs typeface="Times New Roman" panose="02020603050405020304" charset="0"/>
              </a:rPr>
              <a:t>出后续的行动轨迹的系统，并且能够将其应用于相关实验研究。</a:t>
            </a:r>
          </a:p>
        </p:txBody>
      </p:sp>
      <p:sp>
        <p:nvSpPr>
          <p:cNvPr id="8" name="文本框 7">
            <a:extLst>
              <a:ext uri="{FF2B5EF4-FFF2-40B4-BE49-F238E27FC236}">
                <a16:creationId xmlns:a16="http://schemas.microsoft.com/office/drawing/2014/main" id="{11AB662F-DFF5-29D1-0961-DAD6DDE67CED}"/>
              </a:ext>
            </a:extLst>
          </p:cNvPr>
          <p:cNvSpPr txBox="1"/>
          <p:nvPr>
            <p:custDataLst>
              <p:tags r:id="rId4"/>
            </p:custDataLst>
          </p:nvPr>
        </p:nvSpPr>
        <p:spPr>
          <a:xfrm>
            <a:off x="1092200" y="3673773"/>
            <a:ext cx="10109200" cy="1917711"/>
          </a:xfrm>
          <a:prstGeom prst="rect">
            <a:avLst/>
          </a:prstGeom>
        </p:spPr>
        <p:txBody>
          <a:bodyPr>
            <a:noAutofit/>
            <a:extLst>
              <a:ext uri="{4A0BC546-FE56-4ADE-93B0-CB8AF2F6F144}">
                <wpsdc:textFrameExt xmlns:wpsdc="http://www.wps.cn/officeDocument/2022/drawingmlCustomData" xmlns="" type="text"/>
              </a:ext>
            </a:extLst>
          </a:bodyPr>
          <a:lstStyle/>
          <a:p>
            <a:pPr algn="just">
              <a:lnSpc>
                <a:spcPct val="150000"/>
              </a:lnSpc>
            </a:pPr>
            <a:r>
              <a:rPr lang="en-US" altLang="zh-CN" sz="2400" dirty="0">
                <a:latin typeface="仿宋" panose="02010609060101010101" pitchFamily="49" charset="-122"/>
                <a:ea typeface="仿宋" panose="02010609060101010101" pitchFamily="49" charset="-122"/>
                <a:cs typeface="Times New Roman" panose="02020603050405020304" charset="0"/>
              </a:rPr>
              <a:t>    </a:t>
            </a:r>
            <a:r>
              <a:rPr lang="zh-CN" altLang="en-US" sz="2400" dirty="0">
                <a:latin typeface="仿宋" panose="02010609060101010101" pitchFamily="49" charset="-122"/>
                <a:ea typeface="仿宋" panose="02010609060101010101" pitchFamily="49" charset="-122"/>
                <a:cs typeface="Times New Roman" panose="02020603050405020304" charset="0"/>
              </a:rPr>
              <a:t>通过本项目的开展，</a:t>
            </a:r>
            <a:r>
              <a:rPr lang="zh-CN" altLang="zh-CN" sz="2400" dirty="0">
                <a:latin typeface="仿宋" panose="02010609060101010101" pitchFamily="49" charset="-122"/>
                <a:ea typeface="仿宋" panose="02010609060101010101" pitchFamily="49" charset="-122"/>
                <a:cs typeface="Times New Roman" panose="02020603050405020304" charset="0"/>
              </a:rPr>
              <a:t>将使我们能够对小鼠的捕食行为进行细致的</a:t>
            </a:r>
            <a:r>
              <a:rPr lang="zh-CN" altLang="zh-CN" sz="2400" dirty="0">
                <a:solidFill>
                  <a:srgbClr val="FF0000"/>
                </a:solidFill>
                <a:latin typeface="仿宋" panose="02010609060101010101" pitchFamily="49" charset="-122"/>
                <a:ea typeface="仿宋" panose="02010609060101010101" pitchFamily="49" charset="-122"/>
                <a:cs typeface="Times New Roman" panose="02020603050405020304" charset="0"/>
              </a:rPr>
              <a:t>实时</a:t>
            </a:r>
            <a:r>
              <a:rPr lang="zh-CN" altLang="zh-CN" sz="2400" dirty="0">
                <a:latin typeface="仿宋" panose="02010609060101010101" pitchFamily="49" charset="-122"/>
                <a:ea typeface="仿宋" panose="02010609060101010101" pitchFamily="49" charset="-122"/>
                <a:cs typeface="Times New Roman" panose="02020603050405020304" charset="0"/>
              </a:rPr>
              <a:t>分析，并预测它们接下来可能采取的行动。这种能力不仅能够增强我们对小鼠行为模式的理解，还能在后续的生物实验中实现精准的</a:t>
            </a:r>
            <a:r>
              <a:rPr lang="zh-CN" altLang="en-US" sz="2400" dirty="0">
                <a:solidFill>
                  <a:srgbClr val="FF0000"/>
                </a:solidFill>
                <a:latin typeface="仿宋" panose="02010609060101010101" pitchFamily="49" charset="-122"/>
                <a:ea typeface="仿宋" panose="02010609060101010101" pitchFamily="49" charset="-122"/>
                <a:cs typeface="Times New Roman" panose="02020603050405020304" charset="0"/>
              </a:rPr>
              <a:t>在线</a:t>
            </a:r>
            <a:r>
              <a:rPr lang="zh-CN" altLang="zh-CN" sz="2400" dirty="0">
                <a:solidFill>
                  <a:srgbClr val="FF0000"/>
                </a:solidFill>
                <a:latin typeface="仿宋" panose="02010609060101010101" pitchFamily="49" charset="-122"/>
                <a:ea typeface="仿宋" panose="02010609060101010101" pitchFamily="49" charset="-122"/>
                <a:cs typeface="Times New Roman" panose="02020603050405020304" charset="0"/>
              </a:rPr>
              <a:t>干预</a:t>
            </a:r>
            <a:r>
              <a:rPr lang="zh-CN" altLang="zh-CN" sz="2400" dirty="0">
                <a:latin typeface="仿宋" panose="02010609060101010101" pitchFamily="49" charset="-122"/>
                <a:ea typeface="仿宋" panose="02010609060101010101" pitchFamily="49" charset="-122"/>
                <a:cs typeface="Times New Roman" panose="02020603050405020304" charset="0"/>
              </a:rPr>
              <a:t>，为</a:t>
            </a:r>
            <a:r>
              <a:rPr lang="zh-CN" altLang="en-US" sz="2400" dirty="0">
                <a:latin typeface="仿宋" panose="02010609060101010101" pitchFamily="49" charset="-122"/>
                <a:ea typeface="仿宋" panose="02010609060101010101" pitchFamily="49" charset="-122"/>
                <a:cs typeface="Times New Roman" panose="02020603050405020304" charset="0"/>
              </a:rPr>
              <a:t>后续</a:t>
            </a:r>
            <a:r>
              <a:rPr lang="zh-CN" altLang="zh-CN" sz="2400" dirty="0">
                <a:latin typeface="仿宋" panose="02010609060101010101" pitchFamily="49" charset="-122"/>
                <a:ea typeface="仿宋" panose="02010609060101010101" pitchFamily="49" charset="-122"/>
                <a:cs typeface="Times New Roman" panose="02020603050405020304" charset="0"/>
              </a:rPr>
              <a:t>研究提供</a:t>
            </a:r>
            <a:r>
              <a:rPr lang="zh-CN" altLang="en-US" sz="2400" dirty="0">
                <a:latin typeface="仿宋" panose="02010609060101010101" pitchFamily="49" charset="-122"/>
                <a:ea typeface="仿宋" panose="02010609060101010101" pitchFamily="49" charset="-122"/>
                <a:cs typeface="Times New Roman" panose="02020603050405020304" charset="0"/>
              </a:rPr>
              <a:t>一个精确高效的工具</a:t>
            </a:r>
            <a:r>
              <a:rPr lang="zh-CN" altLang="zh-CN" sz="2400" dirty="0">
                <a:latin typeface="仿宋" panose="02010609060101010101" pitchFamily="49" charset="-122"/>
                <a:ea typeface="仿宋" panose="02010609060101010101" pitchFamily="49" charset="-122"/>
                <a:cs typeface="Times New Roman" panose="02020603050405020304" charset="0"/>
              </a:rPr>
              <a:t>。</a:t>
            </a:r>
          </a:p>
          <a:p>
            <a:pPr algn="just">
              <a:lnSpc>
                <a:spcPct val="150000"/>
              </a:lnSpc>
            </a:pPr>
            <a:endParaRPr lang="zh-CN" altLang="en-US" sz="2400" dirty="0">
              <a:latin typeface="仿宋" panose="02010609060101010101" pitchFamily="49" charset="-122"/>
              <a:ea typeface="仿宋" panose="02010609060101010101" pitchFamily="49" charset="-122"/>
              <a:cs typeface="Times New Roman" panose="02020603050405020304" charset="0"/>
            </a:endParaRPr>
          </a:p>
        </p:txBody>
      </p:sp>
      <p:pic>
        <p:nvPicPr>
          <p:cNvPr id="2" name="Picture 2">
            <a:extLst>
              <a:ext uri="{FF2B5EF4-FFF2-40B4-BE49-F238E27FC236}">
                <a16:creationId xmlns:a16="http://schemas.microsoft.com/office/drawing/2014/main" id="{0D25CBF3-9598-D019-541D-31874AFC4F2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C6D5D0AD-D742-C90F-AC87-244E5B9DF513}"/>
              </a:ext>
            </a:extLst>
          </p:cNvPr>
          <p:cNvSpPr txBox="1"/>
          <p:nvPr>
            <p:custDataLst>
              <p:tags r:id="rId5"/>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pic>
        <p:nvPicPr>
          <p:cNvPr id="9" name="Picture 2">
            <a:extLst>
              <a:ext uri="{FF2B5EF4-FFF2-40B4-BE49-F238E27FC236}">
                <a16:creationId xmlns:a16="http://schemas.microsoft.com/office/drawing/2014/main" id="{1C5D823D-283C-51CB-2CEC-5649F3BBD9A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a:extLst>
              <a:ext uri="{FF2B5EF4-FFF2-40B4-BE49-F238E27FC236}">
                <a16:creationId xmlns:a16="http://schemas.microsoft.com/office/drawing/2014/main" id="{A4317A0D-97BA-4CEF-D859-293B1B701FD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874885" y="36195"/>
            <a:ext cx="2011680" cy="613410"/>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a:extLst>
              <a:ext uri="{FF2B5EF4-FFF2-40B4-BE49-F238E27FC236}">
                <a16:creationId xmlns:a16="http://schemas.microsoft.com/office/drawing/2014/main" id="{D6862021-AA4A-9DB5-6BE5-11B9959D0556}"/>
              </a:ext>
            </a:extLst>
          </p:cNvPr>
          <p:cNvSpPr txBox="1"/>
          <p:nvPr>
            <p:custDataLst>
              <p:tags r:id="rId6"/>
            </p:custDataLst>
          </p:nvPr>
        </p:nvSpPr>
        <p:spPr>
          <a:xfrm>
            <a:off x="440689" y="109220"/>
            <a:ext cx="3144721" cy="507365"/>
          </a:xfrm>
          <a:prstGeom prst="rect">
            <a:avLst/>
          </a:prstGeom>
          <a:noFill/>
        </p:spPr>
        <p:txBody>
          <a:bodyPr wrap="square" rtlCol="0" anchor="t">
            <a:noAutofit/>
          </a:bodyPr>
          <a:lstStyle/>
          <a:p>
            <a:pPr eaLnBrk="1" fontAlgn="auto" hangingPunct="1">
              <a:spcBef>
                <a:spcPts val="0"/>
              </a:spcBef>
              <a:spcAft>
                <a:spcPts val="0"/>
              </a:spcAft>
              <a:defRPr/>
            </a:pPr>
            <a:r>
              <a:rPr lang="zh-CN" altLang="en-US" sz="2400" b="1" dirty="0">
                <a:solidFill>
                  <a:schemeClr val="bg1"/>
                </a:solidFill>
                <a:latin typeface="黑体" panose="02010609060101010101" charset="-122"/>
                <a:ea typeface="黑体" panose="02010609060101010101" charset="-122"/>
                <a:cs typeface="Times New Roman" panose="02020603050405020304" charset="0"/>
              </a:rPr>
              <a:t>研究背景</a:t>
            </a:r>
          </a:p>
        </p:txBody>
      </p:sp>
      <p:grpSp>
        <p:nvGrpSpPr>
          <p:cNvPr id="15" name="组合 14">
            <a:extLst>
              <a:ext uri="{FF2B5EF4-FFF2-40B4-BE49-F238E27FC236}">
                <a16:creationId xmlns:a16="http://schemas.microsoft.com/office/drawing/2014/main" id="{830DFD73-47EC-914B-9AC9-6D4C920ADA01}"/>
              </a:ext>
            </a:extLst>
          </p:cNvPr>
          <p:cNvGrpSpPr/>
          <p:nvPr/>
        </p:nvGrpSpPr>
        <p:grpSpPr>
          <a:xfrm>
            <a:off x="0" y="1"/>
            <a:ext cx="12192000" cy="668096"/>
            <a:chOff x="0" y="-13027"/>
            <a:chExt cx="12192000" cy="576731"/>
          </a:xfrm>
        </p:grpSpPr>
        <p:sp>
          <p:nvSpPr>
            <p:cNvPr id="21" name="矩形 20">
              <a:extLst>
                <a:ext uri="{FF2B5EF4-FFF2-40B4-BE49-F238E27FC236}">
                  <a16:creationId xmlns:a16="http://schemas.microsoft.com/office/drawing/2014/main" id="{31467FCB-0923-CFA2-5621-303E1751B761}"/>
                </a:ext>
              </a:extLst>
            </p:cNvPr>
            <p:cNvSpPr/>
            <p:nvPr/>
          </p:nvSpPr>
          <p:spPr>
            <a:xfrm>
              <a:off x="0" y="-13027"/>
              <a:ext cx="12192000" cy="576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3" name="文本框 22">
              <a:extLst>
                <a:ext uri="{FF2B5EF4-FFF2-40B4-BE49-F238E27FC236}">
                  <a16:creationId xmlns:a16="http://schemas.microsoft.com/office/drawing/2014/main" id="{CDC04F74-12E5-3A0E-C8C7-C717196D6174}"/>
                </a:ext>
              </a:extLst>
            </p:cNvPr>
            <p:cNvSpPr txBox="1"/>
            <p:nvPr/>
          </p:nvSpPr>
          <p:spPr>
            <a:xfrm>
              <a:off x="1342364" y="82099"/>
              <a:ext cx="1341370"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研究背景</a:t>
              </a:r>
            </a:p>
          </p:txBody>
        </p:sp>
        <p:sp>
          <p:nvSpPr>
            <p:cNvPr id="24" name="文本框 23">
              <a:extLst>
                <a:ext uri="{FF2B5EF4-FFF2-40B4-BE49-F238E27FC236}">
                  <a16:creationId xmlns:a16="http://schemas.microsoft.com/office/drawing/2014/main" id="{6A5A658B-0792-D23F-F378-EC599BD616D3}"/>
                </a:ext>
              </a:extLst>
            </p:cNvPr>
            <p:cNvSpPr txBox="1"/>
            <p:nvPr/>
          </p:nvSpPr>
          <p:spPr>
            <a:xfrm>
              <a:off x="3526188" y="75284"/>
              <a:ext cx="1916685" cy="345393"/>
            </a:xfrm>
            <a:prstGeom prst="rect">
              <a:avLst/>
            </a:prstGeom>
            <a:noFill/>
          </p:spPr>
          <p:txBody>
            <a:bodyPr wrap="square">
              <a:spAutoFit/>
            </a:bodyPr>
            <a:lstStyle/>
            <a:p>
              <a:pPr algn="ctr" eaLnBrk="1" fontAlgn="auto" hangingPunct="1">
                <a:spcBef>
                  <a:spcPts val="0"/>
                </a:spcBef>
                <a:spcAft>
                  <a:spcPts val="0"/>
                </a:spcAft>
                <a:defRPr/>
              </a:pPr>
              <a:r>
                <a:rPr lang="zh-CN" altLang="en-US" sz="2000" b="1" dirty="0">
                  <a:solidFill>
                    <a:schemeClr val="bg1"/>
                  </a:solidFill>
                  <a:latin typeface="黑体" panose="02010609060101010101" pitchFamily="49" charset="-122"/>
                  <a:ea typeface="黑体" panose="02010609060101010101" pitchFamily="49" charset="-122"/>
                </a:rPr>
                <a:t>科学问题</a:t>
              </a:r>
            </a:p>
          </p:txBody>
        </p:sp>
        <p:sp>
          <p:nvSpPr>
            <p:cNvPr id="25" name="文本框 24">
              <a:extLst>
                <a:ext uri="{FF2B5EF4-FFF2-40B4-BE49-F238E27FC236}">
                  <a16:creationId xmlns:a16="http://schemas.microsoft.com/office/drawing/2014/main" id="{478F3335-2FA2-D775-5A44-73AFA97D7CF4}"/>
                </a:ext>
              </a:extLst>
            </p:cNvPr>
            <p:cNvSpPr txBox="1"/>
            <p:nvPr/>
          </p:nvSpPr>
          <p:spPr>
            <a:xfrm>
              <a:off x="6285327" y="71728"/>
              <a:ext cx="1916685" cy="400109"/>
            </a:xfrm>
            <a:prstGeom prst="rect">
              <a:avLst/>
            </a:prstGeom>
            <a:noFill/>
          </p:spPr>
          <p:txBody>
            <a:bodyPr wrap="square">
              <a:spAutoFit/>
            </a:bodyPr>
            <a:lstStyle/>
            <a:p>
              <a:pPr algn="ctr" eaLnBrk="1" fontAlgn="auto" hangingPunct="1">
                <a:spcBef>
                  <a:spcPts val="0"/>
                </a:spcBef>
                <a:spcAft>
                  <a:spcPts val="0"/>
                </a:spcAft>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研究方法</a:t>
              </a:r>
            </a:p>
          </p:txBody>
        </p:sp>
        <p:sp>
          <p:nvSpPr>
            <p:cNvPr id="26" name="文本框 25">
              <a:extLst>
                <a:ext uri="{FF2B5EF4-FFF2-40B4-BE49-F238E27FC236}">
                  <a16:creationId xmlns:a16="http://schemas.microsoft.com/office/drawing/2014/main" id="{453CFB27-C706-388E-64D6-3C8C22C75C43}"/>
                </a:ext>
              </a:extLst>
            </p:cNvPr>
            <p:cNvSpPr txBox="1"/>
            <p:nvPr/>
          </p:nvSpPr>
          <p:spPr>
            <a:xfrm>
              <a:off x="8852122" y="71527"/>
              <a:ext cx="2191187" cy="345393"/>
            </a:xfrm>
            <a:prstGeom prst="rect">
              <a:avLst/>
            </a:prstGeom>
            <a:noFill/>
          </p:spPr>
          <p:txBody>
            <a:bodyPr wrap="square">
              <a:spAutoFit/>
            </a:bodyPr>
            <a:lstStyle/>
            <a:p>
              <a:pPr algn="ctr">
                <a:defRPr/>
              </a:pPr>
              <a:r>
                <a:rPr lang="zh-CN" altLang="en-US" sz="2000" dirty="0">
                  <a:solidFill>
                    <a:schemeClr val="tx2">
                      <a:lumMod val="60000"/>
                      <a:lumOff val="40000"/>
                    </a:schemeClr>
                  </a:solidFill>
                  <a:latin typeface="黑体" panose="02010609060101010101" pitchFamily="49" charset="-122"/>
                  <a:ea typeface="黑体" panose="02010609060101010101" pitchFamily="49" charset="-122"/>
                </a:rPr>
                <a:t>现有研究结果</a:t>
              </a:r>
            </a:p>
          </p:txBody>
        </p:sp>
      </p:grpSp>
    </p:spTree>
    <p:extLst>
      <p:ext uri="{BB962C8B-B14F-4D97-AF65-F5344CB8AC3E}">
        <p14:creationId xmlns:p14="http://schemas.microsoft.com/office/powerpoint/2010/main" val="16614007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307.2,&quot;left&quot;:340.65,&quot;top&quot;:71.9,&quot;width&quot;:361.2}"/>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307.2,&quot;left&quot;:340.65,&quot;top&quot;:71.9,&quot;width&quot;:361.2}"/>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307.2,&quot;left&quot;:340.65,&quot;top&quot;:71.9,&quot;width&quot;:361.2}"/>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307.2,&quot;left&quot;:340.65,&quot;top&quot;:71.9,&quot;width&quot;:361.2}"/>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307.2,&quot;left&quot;:340.65,&quot;top&quot;:71.9,&quot;width&quot;:361.2}"/>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307.2,&quot;left&quot;:340.65,&quot;top&quot;:71.9,&quot;width&quot;:361.2}"/>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307.2,&quot;left&quot;:340.65,&quot;top&quot;:71.9,&quot;width&quot;:361.2}"/>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307.2,&quot;left&quot;:340.65,&quot;top&quot;:71.9,&quot;width&quot;:361.2}"/>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307.2,&quot;left&quot;:340.65,&quot;top&quot;:71.9,&quot;width&quot;:361.2}"/>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78.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79.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80.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81.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82.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90.45,&quot;left&quot;:202.1,&quot;top&quot;:398.3,&quot;width&quot;:555.7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1226</TotalTime>
  <Words>1214</Words>
  <Application>Microsoft Office PowerPoint</Application>
  <PresentationFormat>宽屏</PresentationFormat>
  <Paragraphs>267</Paragraphs>
  <Slides>18</Slides>
  <Notes>17</Notes>
  <HiddenSlides>0</HiddenSlides>
  <MMClips>3</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18</vt:i4>
      </vt:variant>
    </vt:vector>
  </HeadingPairs>
  <TitlesOfParts>
    <vt:vector size="31" baseType="lpstr">
      <vt:lpstr>Adobe Gothic Std B</vt:lpstr>
      <vt:lpstr>-apple-system</vt:lpstr>
      <vt:lpstr>等线</vt:lpstr>
      <vt:lpstr>等线 Light</vt:lpstr>
      <vt:lpstr>仿宋</vt:lpstr>
      <vt:lpstr>仿宋_GB2312</vt:lpstr>
      <vt:lpstr>黑体</vt:lpstr>
      <vt:lpstr>楷体</vt:lpstr>
      <vt:lpstr>微软雅黑</vt:lpstr>
      <vt:lpstr>Arial</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桂丰 翟</dc:creator>
  <cp:lastModifiedBy>桂丰 翟</cp:lastModifiedBy>
  <cp:revision>22</cp:revision>
  <dcterms:created xsi:type="dcterms:W3CDTF">2024-12-07T08:39:49Z</dcterms:created>
  <dcterms:modified xsi:type="dcterms:W3CDTF">2024-12-11T05:52:21Z</dcterms:modified>
</cp:coreProperties>
</file>

<file path=docProps/thumbnail.jpeg>
</file>